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Source Code Pro"/>
      <p:regular r:id="rId33"/>
      <p:bold r:id="rId34"/>
      <p:italic r:id="rId35"/>
      <p:boldItalic r:id="rId36"/>
    </p:embeddedFon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9" roundtripDataSignature="AMtx7mhh/XYhbacyfGohjylP21dDyOga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SourceCodePr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SourceCodePro-italic.fntdata"/><Relationship Id="rId12" Type="http://schemas.openxmlformats.org/officeDocument/2006/relationships/slide" Target="slides/slide7.xml"/><Relationship Id="rId34" Type="http://schemas.openxmlformats.org/officeDocument/2006/relationships/font" Target="fonts/SourceCodePro-bold.fntdata"/><Relationship Id="rId15" Type="http://schemas.openxmlformats.org/officeDocument/2006/relationships/slide" Target="slides/slide10.xml"/><Relationship Id="rId37" Type="http://schemas.openxmlformats.org/officeDocument/2006/relationships/font" Target="fonts/Oswald-regular.fntdata"/><Relationship Id="rId14" Type="http://schemas.openxmlformats.org/officeDocument/2006/relationships/slide" Target="slides/slide9.xml"/><Relationship Id="rId36" Type="http://schemas.openxmlformats.org/officeDocument/2006/relationships/font" Target="fonts/SourceCodePro-boldItalic.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Oswa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ebc3daffe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2cebc3daffe_1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cebc3daffe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2cebc3daffe_1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cebc3daffe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2cebc3daffe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cebc3daffe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2cebc3daffe_1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ebc3daffe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cebc3daffe_1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cebc3daffe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2cebc3daffe_1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d9df1951f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2d9df1951f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d2247df2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2d2247df2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d0353c331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2d0353c3314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cebc3daffe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2cebc3daffe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ebc3daff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2cebc3daffe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cebc3daffe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2cebc3daffe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d01b2342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d01b23425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d01b23425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d01b234259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d015a0516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d015a05165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015a0516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d015a05165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6"/>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6"/>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6"/>
          <p:cNvSpPr txBox="1"/>
          <p:nvPr>
            <p:ph type="ctrTitle"/>
          </p:nvPr>
        </p:nvSpPr>
        <p:spPr>
          <a:xfrm>
            <a:off x="411175" y="644300"/>
            <a:ext cx="8282400" cy="21090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
        <p:nvSpPr>
          <p:cNvPr id="13" name="Google Shape;13;p16"/>
          <p:cNvSpPr txBox="1"/>
          <p:nvPr>
            <p:ph idx="1" type="subTitle"/>
          </p:nvPr>
        </p:nvSpPr>
        <p:spPr>
          <a:xfrm>
            <a:off x="411175" y="3398250"/>
            <a:ext cx="8282400" cy="126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25"/>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r>
              <a:t>xx%</a:t>
            </a:r>
          </a:p>
        </p:txBody>
      </p:sp>
      <p:sp>
        <p:nvSpPr>
          <p:cNvPr id="54" name="Google Shape;54;p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 name="Google Shape;5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cxnSp>
        <p:nvCxnSpPr>
          <p:cNvPr id="16" name="Google Shape;16;p17"/>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17" name="Google Shape;17;p17"/>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8" name="Google Shape;18;p17"/>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18"/>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8"/>
          <p:cNvSpPr txBox="1"/>
          <p:nvPr>
            <p:ph type="title"/>
          </p:nvPr>
        </p:nvSpPr>
        <p:spPr>
          <a:xfrm>
            <a:off x="430800" y="1889700"/>
            <a:ext cx="8282400" cy="15165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23" name="Google Shape;2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19"/>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19"/>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 name="Google Shape;27;p19"/>
          <p:cNvSpPr txBox="1"/>
          <p:nvPr>
            <p:ph idx="1" type="body"/>
          </p:nvPr>
        </p:nvSpPr>
        <p:spPr>
          <a:xfrm>
            <a:off x="311700" y="1468825"/>
            <a:ext cx="3999900" cy="3099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19"/>
          <p:cNvSpPr txBox="1"/>
          <p:nvPr>
            <p:ph idx="2" type="body"/>
          </p:nvPr>
        </p:nvSpPr>
        <p:spPr>
          <a:xfrm>
            <a:off x="4832400" y="1468825"/>
            <a:ext cx="3999900" cy="3099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20"/>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2" name="Google Shape;3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21"/>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21"/>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21"/>
          <p:cNvSpPr txBox="1"/>
          <p:nvPr>
            <p:ph idx="1" type="body"/>
          </p:nvPr>
        </p:nvSpPr>
        <p:spPr>
          <a:xfrm>
            <a:off x="311700" y="1618204"/>
            <a:ext cx="2808000" cy="29508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22"/>
          <p:cNvSpPr txBox="1"/>
          <p:nvPr>
            <p:ph type="title"/>
          </p:nvPr>
        </p:nvSpPr>
        <p:spPr>
          <a:xfrm>
            <a:off x="490250" y="528900"/>
            <a:ext cx="5678100" cy="40857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5400"/>
              <a:buNone/>
              <a:defRPr sz="5400">
                <a:solidFill>
                  <a:schemeClr val="lt1"/>
                </a:solidFill>
              </a:defRPr>
            </a:lvl1pPr>
            <a:lvl2pPr lvl="1" algn="l">
              <a:lnSpc>
                <a:spcPct val="100000"/>
              </a:lnSpc>
              <a:spcBef>
                <a:spcPts val="0"/>
              </a:spcBef>
              <a:spcAft>
                <a:spcPts val="0"/>
              </a:spcAft>
              <a:buClr>
                <a:schemeClr val="lt1"/>
              </a:buClr>
              <a:buSzPts val="5400"/>
              <a:buNone/>
              <a:defRPr sz="5400">
                <a:solidFill>
                  <a:schemeClr val="lt1"/>
                </a:solidFill>
              </a:defRPr>
            </a:lvl2pPr>
            <a:lvl3pPr lvl="2" algn="l">
              <a:lnSpc>
                <a:spcPct val="100000"/>
              </a:lnSpc>
              <a:spcBef>
                <a:spcPts val="0"/>
              </a:spcBef>
              <a:spcAft>
                <a:spcPts val="0"/>
              </a:spcAft>
              <a:buClr>
                <a:schemeClr val="lt1"/>
              </a:buClr>
              <a:buSzPts val="5400"/>
              <a:buNone/>
              <a:defRPr sz="5400">
                <a:solidFill>
                  <a:schemeClr val="lt1"/>
                </a:solidFill>
              </a:defRPr>
            </a:lvl3pPr>
            <a:lvl4pPr lvl="3" algn="l">
              <a:lnSpc>
                <a:spcPct val="100000"/>
              </a:lnSpc>
              <a:spcBef>
                <a:spcPts val="0"/>
              </a:spcBef>
              <a:spcAft>
                <a:spcPts val="0"/>
              </a:spcAft>
              <a:buClr>
                <a:schemeClr val="lt1"/>
              </a:buClr>
              <a:buSzPts val="5400"/>
              <a:buNone/>
              <a:defRPr sz="5400">
                <a:solidFill>
                  <a:schemeClr val="lt1"/>
                </a:solidFill>
              </a:defRPr>
            </a:lvl4pPr>
            <a:lvl5pPr lvl="4" algn="l">
              <a:lnSpc>
                <a:spcPct val="100000"/>
              </a:lnSpc>
              <a:spcBef>
                <a:spcPts val="0"/>
              </a:spcBef>
              <a:spcAft>
                <a:spcPts val="0"/>
              </a:spcAft>
              <a:buClr>
                <a:schemeClr val="lt1"/>
              </a:buClr>
              <a:buSzPts val="5400"/>
              <a:buNone/>
              <a:defRPr sz="5400">
                <a:solidFill>
                  <a:schemeClr val="lt1"/>
                </a:solidFill>
              </a:defRPr>
            </a:lvl5pPr>
            <a:lvl6pPr lvl="5" algn="l">
              <a:lnSpc>
                <a:spcPct val="100000"/>
              </a:lnSpc>
              <a:spcBef>
                <a:spcPts val="0"/>
              </a:spcBef>
              <a:spcAft>
                <a:spcPts val="0"/>
              </a:spcAft>
              <a:buClr>
                <a:schemeClr val="lt1"/>
              </a:buClr>
              <a:buSzPts val="5400"/>
              <a:buNone/>
              <a:defRPr sz="5400">
                <a:solidFill>
                  <a:schemeClr val="lt1"/>
                </a:solidFill>
              </a:defRPr>
            </a:lvl6pPr>
            <a:lvl7pPr lvl="6" algn="l">
              <a:lnSpc>
                <a:spcPct val="100000"/>
              </a:lnSpc>
              <a:spcBef>
                <a:spcPts val="0"/>
              </a:spcBef>
              <a:spcAft>
                <a:spcPts val="0"/>
              </a:spcAft>
              <a:buClr>
                <a:schemeClr val="lt1"/>
              </a:buClr>
              <a:buSzPts val="5400"/>
              <a:buNone/>
              <a:defRPr sz="5400">
                <a:solidFill>
                  <a:schemeClr val="lt1"/>
                </a:solidFill>
              </a:defRPr>
            </a:lvl7pPr>
            <a:lvl8pPr lvl="7" algn="l">
              <a:lnSpc>
                <a:spcPct val="100000"/>
              </a:lnSpc>
              <a:spcBef>
                <a:spcPts val="0"/>
              </a:spcBef>
              <a:spcAft>
                <a:spcPts val="0"/>
              </a:spcAft>
              <a:buClr>
                <a:schemeClr val="lt1"/>
              </a:buClr>
              <a:buSzPts val="5400"/>
              <a:buNone/>
              <a:defRPr sz="5400">
                <a:solidFill>
                  <a:schemeClr val="lt1"/>
                </a:solidFill>
              </a:defRPr>
            </a:lvl8pPr>
            <a:lvl9pPr lvl="8" algn="l">
              <a:lnSpc>
                <a:spcPct val="100000"/>
              </a:lnSpc>
              <a:spcBef>
                <a:spcPts val="0"/>
              </a:spcBef>
              <a:spcAft>
                <a:spcPts val="0"/>
              </a:spcAft>
              <a:buClr>
                <a:schemeClr val="lt1"/>
              </a:buClr>
              <a:buSzPts val="5400"/>
              <a:buNone/>
              <a:defRPr sz="5400">
                <a:solidFill>
                  <a:schemeClr val="lt1"/>
                </a:solidFill>
              </a:defRPr>
            </a:lvl9pPr>
          </a:lstStyle>
          <a:p/>
        </p:txBody>
      </p:sp>
      <p:sp>
        <p:nvSpPr>
          <p:cNvPr id="40" name="Google Shape;4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23"/>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Google Shape;43;p23"/>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23"/>
          <p:cNvSpPr txBox="1"/>
          <p:nvPr>
            <p:ph type="title"/>
          </p:nvPr>
        </p:nvSpPr>
        <p:spPr>
          <a:xfrm>
            <a:off x="265500" y="1078750"/>
            <a:ext cx="4045200" cy="1789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p:txBody>
      </p:sp>
      <p:sp>
        <p:nvSpPr>
          <p:cNvPr id="45" name="Google Shape;45;p23"/>
          <p:cNvSpPr txBox="1"/>
          <p:nvPr>
            <p:ph idx="1" type="subTitle"/>
          </p:nvPr>
        </p:nvSpPr>
        <p:spPr>
          <a:xfrm>
            <a:off x="265500" y="29214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2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7" name="Google Shape;4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2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dk2"/>
              </a:buClr>
              <a:buSzPts val="3000"/>
              <a:buFont typeface="Oswald"/>
              <a:buNone/>
              <a:defRPr b="0" i="0" sz="3000" u="none" cap="none" strike="noStrike">
                <a:solidFill>
                  <a:schemeClr val="dk2"/>
                </a:solidFill>
                <a:latin typeface="Oswald"/>
                <a:ea typeface="Oswald"/>
                <a:cs typeface="Oswald"/>
                <a:sym typeface="Oswald"/>
              </a:defRPr>
            </a:lvl1pPr>
            <a:lvl2pPr lvl="1" marR="0" rtl="0" algn="l">
              <a:lnSpc>
                <a:spcPct val="100000"/>
              </a:lnSpc>
              <a:spcBef>
                <a:spcPts val="0"/>
              </a:spcBef>
              <a:spcAft>
                <a:spcPts val="0"/>
              </a:spcAft>
              <a:buClr>
                <a:schemeClr val="dk2"/>
              </a:buClr>
              <a:buSzPts val="3000"/>
              <a:buFont typeface="Oswald"/>
              <a:buNone/>
              <a:defRPr b="0" i="0" sz="3000" u="none" cap="none" strike="noStrike">
                <a:solidFill>
                  <a:schemeClr val="dk2"/>
                </a:solidFill>
                <a:latin typeface="Oswald"/>
                <a:ea typeface="Oswald"/>
                <a:cs typeface="Oswald"/>
                <a:sym typeface="Oswald"/>
              </a:defRPr>
            </a:lvl2pPr>
            <a:lvl3pPr lvl="2" marR="0" rtl="0" algn="l">
              <a:lnSpc>
                <a:spcPct val="100000"/>
              </a:lnSpc>
              <a:spcBef>
                <a:spcPts val="0"/>
              </a:spcBef>
              <a:spcAft>
                <a:spcPts val="0"/>
              </a:spcAft>
              <a:buClr>
                <a:schemeClr val="dk2"/>
              </a:buClr>
              <a:buSzPts val="3000"/>
              <a:buFont typeface="Oswald"/>
              <a:buNone/>
              <a:defRPr b="0" i="0" sz="3000" u="none" cap="none" strike="noStrike">
                <a:solidFill>
                  <a:schemeClr val="dk2"/>
                </a:solidFill>
                <a:latin typeface="Oswald"/>
                <a:ea typeface="Oswald"/>
                <a:cs typeface="Oswald"/>
                <a:sym typeface="Oswald"/>
              </a:defRPr>
            </a:lvl3pPr>
            <a:lvl4pPr lvl="3" marR="0" rtl="0" algn="l">
              <a:lnSpc>
                <a:spcPct val="100000"/>
              </a:lnSpc>
              <a:spcBef>
                <a:spcPts val="0"/>
              </a:spcBef>
              <a:spcAft>
                <a:spcPts val="0"/>
              </a:spcAft>
              <a:buClr>
                <a:schemeClr val="dk2"/>
              </a:buClr>
              <a:buSzPts val="3000"/>
              <a:buFont typeface="Oswald"/>
              <a:buNone/>
              <a:defRPr b="0" i="0" sz="3000" u="none" cap="none" strike="noStrike">
                <a:solidFill>
                  <a:schemeClr val="dk2"/>
                </a:solidFill>
                <a:latin typeface="Oswald"/>
                <a:ea typeface="Oswald"/>
                <a:cs typeface="Oswald"/>
                <a:sym typeface="Oswald"/>
              </a:defRPr>
            </a:lvl4pPr>
            <a:lvl5pPr lvl="4" marR="0" rtl="0" algn="l">
              <a:lnSpc>
                <a:spcPct val="100000"/>
              </a:lnSpc>
              <a:spcBef>
                <a:spcPts val="0"/>
              </a:spcBef>
              <a:spcAft>
                <a:spcPts val="0"/>
              </a:spcAft>
              <a:buClr>
                <a:schemeClr val="dk2"/>
              </a:buClr>
              <a:buSzPts val="3000"/>
              <a:buFont typeface="Oswald"/>
              <a:buNone/>
              <a:defRPr b="0" i="0" sz="3000" u="none" cap="none" strike="noStrike">
                <a:solidFill>
                  <a:schemeClr val="dk2"/>
                </a:solidFill>
                <a:latin typeface="Oswald"/>
                <a:ea typeface="Oswald"/>
                <a:cs typeface="Oswald"/>
                <a:sym typeface="Oswald"/>
              </a:defRPr>
            </a:lvl5pPr>
            <a:lvl6pPr lvl="5" marR="0" rtl="0" algn="l">
              <a:lnSpc>
                <a:spcPct val="100000"/>
              </a:lnSpc>
              <a:spcBef>
                <a:spcPts val="0"/>
              </a:spcBef>
              <a:spcAft>
                <a:spcPts val="0"/>
              </a:spcAft>
              <a:buClr>
                <a:schemeClr val="dk2"/>
              </a:buClr>
              <a:buSzPts val="3000"/>
              <a:buFont typeface="Oswald"/>
              <a:buNone/>
              <a:defRPr b="0" i="0" sz="3000" u="none" cap="none" strike="noStrike">
                <a:solidFill>
                  <a:schemeClr val="dk2"/>
                </a:solidFill>
                <a:latin typeface="Oswald"/>
                <a:ea typeface="Oswald"/>
                <a:cs typeface="Oswald"/>
                <a:sym typeface="Oswald"/>
              </a:defRPr>
            </a:lvl6pPr>
            <a:lvl7pPr lvl="6" marR="0" rtl="0" algn="l">
              <a:lnSpc>
                <a:spcPct val="100000"/>
              </a:lnSpc>
              <a:spcBef>
                <a:spcPts val="0"/>
              </a:spcBef>
              <a:spcAft>
                <a:spcPts val="0"/>
              </a:spcAft>
              <a:buClr>
                <a:schemeClr val="dk2"/>
              </a:buClr>
              <a:buSzPts val="3000"/>
              <a:buFont typeface="Oswald"/>
              <a:buNone/>
              <a:defRPr b="0" i="0" sz="3000" u="none" cap="none" strike="noStrike">
                <a:solidFill>
                  <a:schemeClr val="dk2"/>
                </a:solidFill>
                <a:latin typeface="Oswald"/>
                <a:ea typeface="Oswald"/>
                <a:cs typeface="Oswald"/>
                <a:sym typeface="Oswald"/>
              </a:defRPr>
            </a:lvl7pPr>
            <a:lvl8pPr lvl="7" marR="0" rtl="0" algn="l">
              <a:lnSpc>
                <a:spcPct val="100000"/>
              </a:lnSpc>
              <a:spcBef>
                <a:spcPts val="0"/>
              </a:spcBef>
              <a:spcAft>
                <a:spcPts val="0"/>
              </a:spcAft>
              <a:buClr>
                <a:schemeClr val="dk2"/>
              </a:buClr>
              <a:buSzPts val="3000"/>
              <a:buFont typeface="Oswald"/>
              <a:buNone/>
              <a:defRPr b="0" i="0" sz="3000" u="none" cap="none" strike="noStrike">
                <a:solidFill>
                  <a:schemeClr val="dk2"/>
                </a:solidFill>
                <a:latin typeface="Oswald"/>
                <a:ea typeface="Oswald"/>
                <a:cs typeface="Oswald"/>
                <a:sym typeface="Oswald"/>
              </a:defRPr>
            </a:lvl8pPr>
            <a:lvl9pPr lvl="8" marR="0" rtl="0" algn="l">
              <a:lnSpc>
                <a:spcPct val="100000"/>
              </a:lnSpc>
              <a:spcBef>
                <a:spcPts val="0"/>
              </a:spcBef>
              <a:spcAft>
                <a:spcPts val="0"/>
              </a:spcAft>
              <a:buClr>
                <a:schemeClr val="dk2"/>
              </a:buClr>
              <a:buSzPts val="3000"/>
              <a:buFont typeface="Oswald"/>
              <a:buNone/>
              <a:defRPr b="0" i="0" sz="3000" u="none" cap="none" strike="noStrike">
                <a:solidFill>
                  <a:schemeClr val="dk2"/>
                </a:solidFill>
                <a:latin typeface="Oswald"/>
                <a:ea typeface="Oswald"/>
                <a:cs typeface="Oswald"/>
                <a:sym typeface="Oswald"/>
              </a:defRPr>
            </a:lvl9pPr>
          </a:lstStyle>
          <a:p/>
        </p:txBody>
      </p:sp>
      <p:sp>
        <p:nvSpPr>
          <p:cNvPr id="7" name="Google Shape;7;p15"/>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youtube.com/watch?v=XmAZYwwQsm4" TargetMode="Externa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youtube.com/watch?v=z3FzxmouCHE"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irlu.org" TargetMode="External"/><Relationship Id="rId4" Type="http://schemas.openxmlformats.org/officeDocument/2006/relationships/hyperlink" Target="https://www.accessliving.org/newsroom/blog/independent-living-history/" TargetMode="External"/><Relationship Id="rId5" Type="http://schemas.openxmlformats.org/officeDocument/2006/relationships/hyperlink" Target="https://ncil.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uvX5ixvXrC4"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jp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northcarolinahealthnews.org/2019/12/12/as-a-new-dix-park-gathers-momentum-sites-history-provides-complex-context/"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type="ctrTitle"/>
          </p:nvPr>
        </p:nvSpPr>
        <p:spPr>
          <a:xfrm>
            <a:off x="430800" y="462750"/>
            <a:ext cx="8282400" cy="21090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6000"/>
              <a:buNone/>
            </a:pPr>
            <a:r>
              <a:rPr lang="en"/>
              <a:t>INDEPENDENT LIVING PHILOSOPHY</a:t>
            </a:r>
            <a:endParaRPr/>
          </a:p>
        </p:txBody>
      </p:sp>
      <p:sp>
        <p:nvSpPr>
          <p:cNvPr id="63" name="Google Shape;63;p1"/>
          <p:cNvSpPr txBox="1"/>
          <p:nvPr>
            <p:ph idx="1" type="subTitle"/>
          </p:nvPr>
        </p:nvSpPr>
        <p:spPr>
          <a:xfrm>
            <a:off x="341975" y="2141225"/>
            <a:ext cx="8282400" cy="1260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
              <a:t>A program, a movement, and a culture</a:t>
            </a:r>
            <a:endParaRPr/>
          </a:p>
        </p:txBody>
      </p:sp>
      <p:pic>
        <p:nvPicPr>
          <p:cNvPr id="64" name="Google Shape;64;p1"/>
          <p:cNvPicPr preferRelativeResize="0"/>
          <p:nvPr/>
        </p:nvPicPr>
        <p:blipFill rotWithShape="1">
          <a:blip r:embed="rId3">
            <a:alphaModFix/>
          </a:blip>
          <a:srcRect b="0" l="0" r="0" t="0"/>
          <a:stretch/>
        </p:blipFill>
        <p:spPr>
          <a:xfrm>
            <a:off x="1929375" y="3292950"/>
            <a:ext cx="5245999" cy="1850550"/>
          </a:xfrm>
          <a:prstGeom prst="rect">
            <a:avLst/>
          </a:prstGeom>
          <a:noFill/>
          <a:ln>
            <a:noFill/>
          </a:ln>
        </p:spPr>
      </p:pic>
      <p:pic>
        <p:nvPicPr>
          <p:cNvPr id="65" name="Google Shape;65;p1"/>
          <p:cNvPicPr preferRelativeResize="0"/>
          <p:nvPr/>
        </p:nvPicPr>
        <p:blipFill rotWithShape="1">
          <a:blip r:embed="rId4">
            <a:alphaModFix/>
          </a:blip>
          <a:srcRect b="0" l="0" r="0" t="0"/>
          <a:stretch/>
        </p:blipFill>
        <p:spPr>
          <a:xfrm>
            <a:off x="0" y="3344700"/>
            <a:ext cx="1741399" cy="1798800"/>
          </a:xfrm>
          <a:prstGeom prst="rect">
            <a:avLst/>
          </a:prstGeom>
          <a:noFill/>
          <a:ln>
            <a:noFill/>
          </a:ln>
        </p:spPr>
      </p:pic>
      <p:pic>
        <p:nvPicPr>
          <p:cNvPr id="66" name="Google Shape;66;p1"/>
          <p:cNvPicPr preferRelativeResize="0"/>
          <p:nvPr/>
        </p:nvPicPr>
        <p:blipFill rotWithShape="1">
          <a:blip r:embed="rId5">
            <a:alphaModFix/>
          </a:blip>
          <a:srcRect b="0" l="0" r="0" t="0"/>
          <a:stretch/>
        </p:blipFill>
        <p:spPr>
          <a:xfrm>
            <a:off x="7287150" y="3397925"/>
            <a:ext cx="1780650" cy="16693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2cebc3daffe_1_19"/>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extLst>
                  <a:ext uri="http://customooxmlschemas.google.com/">
                    <go:slidesCustomData xmlns:go="http://customooxmlschemas.google.com/" textRoundtripDataId="1"/>
                  </a:ext>
                </a:extLst>
              </a:rPr>
              <a:t>Eugenics</a:t>
            </a:r>
            <a:endParaRPr/>
          </a:p>
        </p:txBody>
      </p:sp>
      <p:sp>
        <p:nvSpPr>
          <p:cNvPr id="119" name="Google Shape;119;g2cebc3daffe_1_19"/>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fontScale="85000" lnSpcReduction="20000"/>
          </a:bodyPr>
          <a:lstStyle/>
          <a:p>
            <a:pPr indent="-325755" lvl="0" marL="457200" rtl="0" algn="l">
              <a:lnSpc>
                <a:spcPct val="115000"/>
              </a:lnSpc>
              <a:spcBef>
                <a:spcPts val="0"/>
              </a:spcBef>
              <a:spcAft>
                <a:spcPts val="0"/>
              </a:spcAft>
              <a:buSzPct val="100000"/>
              <a:buChar char="●"/>
            </a:pPr>
            <a:r>
              <a:rPr b="1" lang="en" u="sng"/>
              <a:t>Eugenics</a:t>
            </a:r>
            <a:r>
              <a:rPr lang="en"/>
              <a:t>- a set of beliefs and practices that aim to make the genetic quality of humans better</a:t>
            </a:r>
            <a:endParaRPr/>
          </a:p>
          <a:p>
            <a:pPr indent="-325755" lvl="0" marL="457200" rtl="0" algn="l">
              <a:lnSpc>
                <a:spcPct val="115000"/>
              </a:lnSpc>
              <a:spcBef>
                <a:spcPts val="0"/>
              </a:spcBef>
              <a:spcAft>
                <a:spcPts val="0"/>
              </a:spcAft>
              <a:buSzPct val="100000"/>
              <a:buChar char="●"/>
            </a:pPr>
            <a:r>
              <a:rPr lang="en"/>
              <a:t>Historically, eugenicists have attempted to alter human gene pools by excluding people and groups judged to be inferior or promoting those judged to be superior</a:t>
            </a:r>
            <a:endParaRPr/>
          </a:p>
          <a:p>
            <a:pPr indent="-325755" lvl="0" marL="457200" rtl="0" algn="l">
              <a:lnSpc>
                <a:spcPct val="115000"/>
              </a:lnSpc>
              <a:spcBef>
                <a:spcPts val="0"/>
              </a:spcBef>
              <a:spcAft>
                <a:spcPts val="0"/>
              </a:spcAft>
              <a:buSzPct val="100000"/>
              <a:buChar char="●"/>
            </a:pPr>
            <a:r>
              <a:rPr lang="en"/>
              <a:t>Toward the end of the 1800’s and beginning of the 1900’s, the eugenics movement said that people with disabilities should not be allowed to survive or have children because they would weaken the gene pool of the human race and cause social problems</a:t>
            </a:r>
            <a:endParaRPr/>
          </a:p>
          <a:p>
            <a:pPr indent="-325755" lvl="0" marL="457200" rtl="0" algn="l">
              <a:lnSpc>
                <a:spcPct val="115000"/>
              </a:lnSpc>
              <a:spcBef>
                <a:spcPts val="0"/>
              </a:spcBef>
              <a:spcAft>
                <a:spcPts val="0"/>
              </a:spcAft>
              <a:buSzPct val="100000"/>
              <a:buChar char="●"/>
            </a:pPr>
            <a:r>
              <a:rPr lang="en"/>
              <a:t>Scientists eventually disproved the basic tenets of the eugenics movement but not until after the forced sterilization of thousands of men, women, and children</a:t>
            </a:r>
            <a:endParaRPr/>
          </a:p>
          <a:p>
            <a:pPr indent="-325755" lvl="0" marL="457200" rtl="0" algn="l">
              <a:lnSpc>
                <a:spcPct val="115000"/>
              </a:lnSpc>
              <a:spcBef>
                <a:spcPts val="0"/>
              </a:spcBef>
              <a:spcAft>
                <a:spcPts val="0"/>
              </a:spcAft>
              <a:buSzPct val="100000"/>
              <a:buChar char="●"/>
            </a:pPr>
            <a:r>
              <a:rPr b="1" lang="en" u="sng"/>
              <a:t>Sterilization</a:t>
            </a:r>
            <a:r>
              <a:rPr lang="en"/>
              <a:t>- surgery to make a person unable to produce offspring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2cebc3daffe_1_24"/>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Vocational Rehabilitation</a:t>
            </a:r>
            <a:endParaRPr/>
          </a:p>
        </p:txBody>
      </p:sp>
      <p:sp>
        <p:nvSpPr>
          <p:cNvPr id="125" name="Google Shape;125;g2cebc3daffe_1_24"/>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SzPts val="1800"/>
              <a:buChar char="●"/>
            </a:pPr>
            <a:r>
              <a:rPr lang="en"/>
              <a:t>Rehabilitation services on a broad scale were introduced as a federal program following World War I, specifically focused on veterans with disabilities</a:t>
            </a:r>
            <a:endParaRPr/>
          </a:p>
          <a:p>
            <a:pPr indent="-342900" lvl="0" marL="457200" rtl="0" algn="l">
              <a:lnSpc>
                <a:spcPct val="115000"/>
              </a:lnSpc>
              <a:spcBef>
                <a:spcPts val="0"/>
              </a:spcBef>
              <a:spcAft>
                <a:spcPts val="0"/>
              </a:spcAft>
              <a:buSzPts val="1800"/>
              <a:buChar char="●"/>
            </a:pPr>
            <a:r>
              <a:rPr lang="en"/>
              <a:t>The need for </a:t>
            </a:r>
            <a:r>
              <a:rPr lang="en">
                <a:extLst>
                  <a:ext uri="http://customooxmlschemas.google.com/">
                    <go:slidesCustomData xmlns:go="http://customooxmlschemas.google.com/" textRoundtripDataId="2"/>
                  </a:ext>
                </a:extLst>
              </a:rPr>
              <a:t>training or re-training</a:t>
            </a:r>
            <a:r>
              <a:rPr lang="en"/>
              <a:t> (for jobs/employment) of veterans to enter back into the workforce created one of the first federally funded programs for people with disabilities – now known as the federal-state vocational rehabilitation system</a:t>
            </a:r>
            <a:endParaRPr/>
          </a:p>
          <a:p>
            <a:pPr indent="-342900" lvl="0" marL="457200" rtl="0" algn="l">
              <a:lnSpc>
                <a:spcPct val="115000"/>
              </a:lnSpc>
              <a:spcBef>
                <a:spcPts val="0"/>
              </a:spcBef>
              <a:spcAft>
                <a:spcPts val="0"/>
              </a:spcAft>
              <a:buSzPts val="1800"/>
              <a:buChar char="●"/>
            </a:pPr>
            <a:r>
              <a:rPr lang="en"/>
              <a:t>Other major services for people with disabilities were not seriously considered by federal legislation until the social change movements during the 1960s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cebc3daffe_1_34"/>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Traditional Medical and Rehabilitation Models</a:t>
            </a:r>
            <a:endParaRPr/>
          </a:p>
        </p:txBody>
      </p:sp>
      <p:sp>
        <p:nvSpPr>
          <p:cNvPr id="131" name="Google Shape;131;g2cebc3daffe_1_34"/>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Char char="●"/>
            </a:pPr>
            <a:r>
              <a:rPr lang="en"/>
              <a:t>The traditional medical model and traditional rehabilitation services put doctors and other professionals in charge of the decision-making about the lives of people with disabilities</a:t>
            </a:r>
            <a:endParaRPr/>
          </a:p>
          <a:p>
            <a:pPr indent="-342900" lvl="0" marL="457200" rtl="0" algn="l">
              <a:lnSpc>
                <a:spcPct val="115000"/>
              </a:lnSpc>
              <a:spcBef>
                <a:spcPts val="0"/>
              </a:spcBef>
              <a:spcAft>
                <a:spcPts val="0"/>
              </a:spcAft>
              <a:buSzPts val="1800"/>
              <a:buChar char="●"/>
            </a:pPr>
            <a:r>
              <a:rPr lang="en"/>
              <a:t>The goal was often to either “fix” people with disabilities, or to separate those who couldn’t be “fixed” in institutions</a:t>
            </a:r>
            <a:endParaRPr/>
          </a:p>
          <a:p>
            <a:pPr indent="-342900" lvl="0" marL="457200" rtl="0" algn="l">
              <a:lnSpc>
                <a:spcPct val="115000"/>
              </a:lnSpc>
              <a:spcBef>
                <a:spcPts val="0"/>
              </a:spcBef>
              <a:spcAft>
                <a:spcPts val="0"/>
              </a:spcAft>
              <a:buSzPts val="1800"/>
              <a:buChar char="●"/>
            </a:pPr>
            <a:r>
              <a:rPr lang="en"/>
              <a:t>The IL movement is a reaction to this and to the growing preference for people with disabilities for self-determination, civil rights, and equal access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A Center for Independent Living (CIL), like CPWD, is a nonprofit dedicated to providing programs that align with Independent Living Philosophy so that all people with any disability have access to services that will assist them in achieving and maintaining Independence." id="136" name="Google Shape;136;p4" title="What is a Center for Independent Living?">
            <a:hlinkClick r:id="rId3"/>
          </p:cNvPr>
          <p:cNvPicPr preferRelativeResize="0"/>
          <p:nvPr/>
        </p:nvPicPr>
        <p:blipFill rotWithShape="1">
          <a:blip r:embed="rId4">
            <a:alphaModFix/>
          </a:blip>
          <a:srcRect b="0" l="0" r="0" t="0"/>
          <a:stretch/>
        </p:blipFill>
        <p:spPr>
          <a:xfrm>
            <a:off x="605925" y="340425"/>
            <a:ext cx="7575200" cy="4261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cebc3daffe_1_40"/>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IL Program: Centers for Independent Living</a:t>
            </a:r>
            <a:endParaRPr/>
          </a:p>
        </p:txBody>
      </p:sp>
      <p:sp>
        <p:nvSpPr>
          <p:cNvPr id="142" name="Google Shape;142;g2cebc3daffe_1_40"/>
          <p:cNvSpPr txBox="1"/>
          <p:nvPr>
            <p:ph idx="1" type="body"/>
          </p:nvPr>
        </p:nvSpPr>
        <p:spPr>
          <a:xfrm>
            <a:off x="311700" y="1468825"/>
            <a:ext cx="8520600" cy="30999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Centers for Independent Living (CILs) are the operational and programmatic aspect of IL. These are non-profit and consumer-controlled organizations</a:t>
            </a:r>
            <a:endParaRPr>
              <a:highlight>
                <a:srgbClr val="FFFF00"/>
              </a:highlight>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This 2012 documentary gives you an inside look at The Center for Independent Living, the first independent living center in the world.&#10;&#10;TheCIL provides services, support and advocacy to enhance the rights and abilities of people with disabilities to actively participate in their communities and to live self-determined lives." id="147" name="Google Shape;147;p5" title="Road to Independence - Center for Independent Living">
            <a:hlinkClick r:id="rId3"/>
          </p:cNvPr>
          <p:cNvPicPr preferRelativeResize="0"/>
          <p:nvPr/>
        </p:nvPicPr>
        <p:blipFill rotWithShape="1">
          <a:blip r:embed="rId4">
            <a:alphaModFix/>
          </a:blip>
          <a:srcRect b="0" l="0" r="0" t="0"/>
          <a:stretch/>
        </p:blipFill>
        <p:spPr>
          <a:xfrm>
            <a:off x="483625" y="218750"/>
            <a:ext cx="8176750" cy="4599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IL Movement</a:t>
            </a:r>
            <a:endParaRPr/>
          </a:p>
        </p:txBody>
      </p:sp>
      <p:sp>
        <p:nvSpPr>
          <p:cNvPr id="153" name="Google Shape;153;p6"/>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800"/>
              <a:buNone/>
            </a:pPr>
            <a:r>
              <a:rPr lang="en"/>
              <a:t>The </a:t>
            </a:r>
            <a:r>
              <a:rPr b="1" lang="en"/>
              <a:t>process of deinstitutionalization began in the 1960’s</a:t>
            </a:r>
            <a:r>
              <a:rPr lang="en"/>
              <a:t>, and included people with significant disabilities getting out and into their communities. </a:t>
            </a:r>
            <a:endParaRPr/>
          </a:p>
          <a:p>
            <a:pPr indent="0" lvl="0" marL="0" rtl="0" algn="l">
              <a:lnSpc>
                <a:spcPct val="115000"/>
              </a:lnSpc>
              <a:spcBef>
                <a:spcPts val="1200"/>
              </a:spcBef>
              <a:spcAft>
                <a:spcPts val="1200"/>
              </a:spcAft>
              <a:buSzPts val="1800"/>
              <a:buNone/>
            </a:pPr>
            <a:r>
              <a:rPr lang="en"/>
              <a:t>Our first taste of freedom came amidst massive civil rights movements nationally and abroad. </a:t>
            </a:r>
            <a:r>
              <a:rPr b="1" lang="en"/>
              <a:t>Leaders of the disability community began to realize that our human rights and civil liberties would come only as we fought for them.</a:t>
            </a:r>
            <a:r>
              <a:rPr lang="en"/>
              <a:t> With most state-run institutions closed, people with significant disabilities became more visible, and more audible, too. Society’s unwelcoming attitude did not change.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cebc3daffe_1_29"/>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5 Social Movements</a:t>
            </a:r>
            <a:endParaRPr/>
          </a:p>
        </p:txBody>
      </p:sp>
      <p:sp>
        <p:nvSpPr>
          <p:cNvPr id="159" name="Google Shape;159;g2cebc3daffe_1_29"/>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SzPts val="1800"/>
              <a:buAutoNum type="arabicPeriod"/>
            </a:pPr>
            <a:r>
              <a:rPr b="1" lang="en" u="sng"/>
              <a:t>Deinstitutionalization</a:t>
            </a:r>
            <a:r>
              <a:rPr lang="en"/>
              <a:t>- based on the idea that to achieve “normal” behavior, the person should be in as “normal” a setting as possible</a:t>
            </a:r>
            <a:endParaRPr/>
          </a:p>
          <a:p>
            <a:pPr indent="-342900" lvl="0" marL="457200" rtl="0" algn="l">
              <a:lnSpc>
                <a:spcPct val="115000"/>
              </a:lnSpc>
              <a:spcBef>
                <a:spcPts val="0"/>
              </a:spcBef>
              <a:spcAft>
                <a:spcPts val="0"/>
              </a:spcAft>
              <a:buSzPts val="1800"/>
              <a:buAutoNum type="arabicPeriod"/>
            </a:pPr>
            <a:r>
              <a:rPr b="1" lang="en" u="sng"/>
              <a:t>The Civil Rights movement</a:t>
            </a:r>
            <a:r>
              <a:rPr lang="en"/>
              <a:t>- raised awareness about achieving equal rights under the law. This opened the door for making it illegal to discriminate in employment based on disability</a:t>
            </a:r>
            <a:endParaRPr/>
          </a:p>
          <a:p>
            <a:pPr indent="-342900" lvl="0" marL="457200" rtl="0" algn="l">
              <a:lnSpc>
                <a:spcPct val="115000"/>
              </a:lnSpc>
              <a:spcBef>
                <a:spcPts val="0"/>
              </a:spcBef>
              <a:spcAft>
                <a:spcPts val="0"/>
              </a:spcAft>
              <a:buSzPts val="1800"/>
              <a:buAutoNum type="arabicPeriod"/>
            </a:pPr>
            <a:r>
              <a:rPr b="1" lang="en" u="sng"/>
              <a:t>The Self-Help movement (Peer Support)</a:t>
            </a:r>
            <a:r>
              <a:rPr lang="en"/>
              <a:t>- asserted that people who share similar experiences are more likely to understand each other and provide more effective assistance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cebc3daffe_1_49"/>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t/>
            </a:r>
            <a:endParaRPr/>
          </a:p>
        </p:txBody>
      </p:sp>
      <p:sp>
        <p:nvSpPr>
          <p:cNvPr id="165" name="Google Shape;165;g2cebc3daffe_1_49"/>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4. </a:t>
            </a:r>
            <a:r>
              <a:rPr b="1" lang="en" u="sng"/>
              <a:t>Demedicalization</a:t>
            </a:r>
            <a:r>
              <a:rPr lang="en"/>
              <a:t>- looked at more holistic approaches to health care with individual empowerment and responsibility for defining and meeting one's own needs</a:t>
            </a:r>
            <a:endParaRPr/>
          </a:p>
          <a:p>
            <a:pPr indent="0" lvl="0" marL="0" rtl="0" algn="l">
              <a:lnSpc>
                <a:spcPct val="115000"/>
              </a:lnSpc>
              <a:spcBef>
                <a:spcPts val="0"/>
              </a:spcBef>
              <a:spcAft>
                <a:spcPts val="0"/>
              </a:spcAft>
              <a:buSzPts val="1800"/>
              <a:buNone/>
            </a:pPr>
            <a:r>
              <a:rPr lang="en"/>
              <a:t>5. </a:t>
            </a:r>
            <a:r>
              <a:rPr b="1" lang="en" u="sng"/>
              <a:t>Consumerism</a:t>
            </a:r>
            <a:r>
              <a:rPr lang="en"/>
              <a:t>- questioned product reliability and price leading to the fundamental belief that consumers of goods and services should have control over the choices and options available to them</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0"/>
              </a:spcAft>
              <a:buSzPct val="100000"/>
              <a:buNone/>
            </a:pPr>
            <a:r>
              <a:rPr b="1" lang="en"/>
              <a:t>Independent Living activists carried out some of the most daring protests in American civil rights history</a:t>
            </a:r>
            <a:r>
              <a:rPr lang="en"/>
              <a:t>, including the longest occupation of a Federal building in history, which led to the release of the regulations banning discrimination against people with disabilities in federally funded programs. </a:t>
            </a:r>
            <a:endParaRPr/>
          </a:p>
          <a:p>
            <a:pPr indent="0" lvl="0" marL="0" rtl="0" algn="l">
              <a:lnSpc>
                <a:spcPct val="115000"/>
              </a:lnSpc>
              <a:spcBef>
                <a:spcPts val="1200"/>
              </a:spcBef>
              <a:spcAft>
                <a:spcPts val="1200"/>
              </a:spcAft>
              <a:buSzPct val="100000"/>
              <a:buNone/>
            </a:pPr>
            <a:r>
              <a:rPr lang="en"/>
              <a:t>As IL philosophy took hold nationally and the disability rights movement gained acceptance and political influence, a grassroots movement for a comprehensive disability rights law </a:t>
            </a:r>
            <a:r>
              <a:rPr i="1" lang="en"/>
              <a:t>(the ADA - Americans with Disabilities Act)</a:t>
            </a:r>
            <a:r>
              <a:rPr lang="en"/>
              <a:t> was implemented.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d9df1951ff_0_5"/>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What is the Independent Living Philosophy?	</a:t>
            </a:r>
            <a:endParaRPr/>
          </a:p>
        </p:txBody>
      </p:sp>
      <p:sp>
        <p:nvSpPr>
          <p:cNvPr id="72" name="Google Shape;72;g2d9df1951ff_0_5"/>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b="1" lang="en"/>
              <a:t>Independent Living is a philosophy and a way of life</a:t>
            </a:r>
            <a:endParaRPr b="1"/>
          </a:p>
          <a:p>
            <a:pPr indent="-342900" lvl="0" marL="457200" rtl="0" algn="l">
              <a:lnSpc>
                <a:spcPct val="115000"/>
              </a:lnSpc>
              <a:spcBef>
                <a:spcPts val="0"/>
              </a:spcBef>
              <a:spcAft>
                <a:spcPts val="0"/>
              </a:spcAft>
              <a:buSzPts val="1800"/>
              <a:buChar char="●"/>
            </a:pPr>
            <a:r>
              <a:rPr lang="en"/>
              <a:t>The IL philosophy says that every person, regardless of disability, has the potential and the right to exercise individual self-determination</a:t>
            </a:r>
            <a:endParaRPr/>
          </a:p>
          <a:p>
            <a:pPr indent="-342900" lvl="0" marL="457200" rtl="0" algn="l">
              <a:lnSpc>
                <a:spcPct val="115000"/>
              </a:lnSpc>
              <a:spcBef>
                <a:spcPts val="0"/>
              </a:spcBef>
              <a:spcAft>
                <a:spcPts val="0"/>
              </a:spcAft>
              <a:buSzPts val="1800"/>
              <a:buChar char="●"/>
            </a:pPr>
            <a:r>
              <a:rPr lang="en"/>
              <a:t>Its </a:t>
            </a:r>
            <a:r>
              <a:rPr lang="en" u="sng"/>
              <a:t>goals for individuals</a:t>
            </a:r>
            <a:r>
              <a:rPr lang="en"/>
              <a:t> with disabilities are empowerment and self-determination</a:t>
            </a:r>
            <a:endParaRPr/>
          </a:p>
          <a:p>
            <a:pPr indent="-342900" lvl="0" marL="457200" rtl="0" algn="l">
              <a:lnSpc>
                <a:spcPct val="115000"/>
              </a:lnSpc>
              <a:spcBef>
                <a:spcPts val="0"/>
              </a:spcBef>
              <a:spcAft>
                <a:spcPts val="0"/>
              </a:spcAft>
              <a:buSzPts val="1800"/>
              <a:buChar char="●"/>
            </a:pPr>
            <a:r>
              <a:rPr lang="en"/>
              <a:t>Its </a:t>
            </a:r>
            <a:r>
              <a:rPr lang="en" u="sng"/>
              <a:t>goals for communities</a:t>
            </a:r>
            <a:r>
              <a:rPr lang="en"/>
              <a:t> are achieving equal access through reducing and removing barriers. </a:t>
            </a:r>
            <a:endParaRPr/>
          </a:p>
          <a:p>
            <a:pPr indent="-342900" lvl="0" marL="457200" rtl="0" algn="l">
              <a:lnSpc>
                <a:spcPct val="115000"/>
              </a:lnSpc>
              <a:spcBef>
                <a:spcPts val="0"/>
              </a:spcBef>
              <a:spcAft>
                <a:spcPts val="0"/>
              </a:spcAft>
              <a:buSzPts val="1800"/>
              <a:buChar char="●"/>
            </a:pPr>
            <a:r>
              <a:rPr lang="en"/>
              <a:t>The o</a:t>
            </a:r>
            <a:r>
              <a:rPr lang="en" u="sng"/>
              <a:t>utcome we want</a:t>
            </a:r>
            <a:r>
              <a:rPr lang="en"/>
              <a:t> is self-determination and full community participation for persons with all disabilities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txBox="1"/>
          <p:nvPr>
            <p:ph idx="1" type="body"/>
          </p:nvPr>
        </p:nvSpPr>
        <p:spPr>
          <a:xfrm>
            <a:off x="311700" y="1468825"/>
            <a:ext cx="3847500" cy="3099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Capitol Crawl video</a:t>
            </a:r>
            <a:endParaRPr/>
          </a:p>
          <a:p>
            <a:pPr indent="0" lvl="0" marL="0" rtl="0" algn="l">
              <a:lnSpc>
                <a:spcPct val="115000"/>
              </a:lnSpc>
              <a:spcBef>
                <a:spcPts val="1200"/>
              </a:spcBef>
              <a:spcAft>
                <a:spcPts val="1200"/>
              </a:spcAft>
              <a:buSzPts val="1800"/>
              <a:buNone/>
            </a:pPr>
            <a:r>
              <a:rPr lang="en"/>
              <a:t>@myelasticheart on TikTok</a:t>
            </a:r>
            <a:endParaRPr/>
          </a:p>
        </p:txBody>
      </p:sp>
      <p:sp>
        <p:nvSpPr>
          <p:cNvPr id="176" name="Google Shape;176;p9"/>
          <p:cNvSpPr txBox="1"/>
          <p:nvPr/>
        </p:nvSpPr>
        <p:spPr>
          <a:xfrm>
            <a:off x="4479825" y="287600"/>
            <a:ext cx="4125900" cy="17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Source Code Pro"/>
                <a:ea typeface="Source Code Pro"/>
                <a:cs typeface="Source Code Pro"/>
                <a:sym typeface="Source Code Pro"/>
              </a:rPr>
              <a:t>Pictured: Jennifer Keelan, 8 years old, climbing the steps at the Capitol. It took her an hour to climb all of the stairs.</a:t>
            </a:r>
            <a:endParaRPr b="0" i="0" sz="1800" u="none" cap="none" strike="noStrike">
              <a:solidFill>
                <a:schemeClr val="dk2"/>
              </a:solidFill>
              <a:latin typeface="Source Code Pro"/>
              <a:ea typeface="Source Code Pro"/>
              <a:cs typeface="Source Code Pro"/>
              <a:sym typeface="Source Code Pro"/>
            </a:endParaRPr>
          </a:p>
        </p:txBody>
      </p:sp>
      <p:pic>
        <p:nvPicPr>
          <p:cNvPr descr="PHOTO: A group of handicapped people led by 8-year-old Jennifer Keelan, left, crawl up the steps of the Capitol in Washington, D.C., March 12, 1990." id="177" name="Google Shape;177;p9"/>
          <p:cNvPicPr preferRelativeResize="0"/>
          <p:nvPr/>
        </p:nvPicPr>
        <p:blipFill rotWithShape="1">
          <a:blip r:embed="rId3">
            <a:alphaModFix/>
          </a:blip>
          <a:srcRect b="0" l="0" r="0" t="0"/>
          <a:stretch/>
        </p:blipFill>
        <p:spPr>
          <a:xfrm>
            <a:off x="4715109" y="1795755"/>
            <a:ext cx="2950341" cy="3270295"/>
          </a:xfrm>
          <a:prstGeom prst="rect">
            <a:avLst/>
          </a:prstGeom>
          <a:noFill/>
          <a:ln>
            <a:noFill/>
          </a:ln>
        </p:spPr>
      </p:pic>
      <p:sp>
        <p:nvSpPr>
          <p:cNvPr id="178" name="Google Shape;178;p9"/>
          <p:cNvSpPr txBox="1"/>
          <p:nvPr/>
        </p:nvSpPr>
        <p:spPr>
          <a:xfrm>
            <a:off x="-1553500" y="-336750"/>
            <a:ext cx="4693500" cy="3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extLst>
                  <a:ext uri="http://customooxmlschemas.google.com/">
                    <go:slidesCustomData xmlns:go="http://customooxmlschemas.google.com/" textRoundtripDataId="3"/>
                  </a:ext>
                </a:extLst>
              </a:rPr>
              <a:t>IL Culture</a:t>
            </a:r>
            <a:endParaRPr/>
          </a:p>
        </p:txBody>
      </p:sp>
      <p:sp>
        <p:nvSpPr>
          <p:cNvPr id="184" name="Google Shape;184;p10"/>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7"/>
              <a:buNone/>
            </a:pPr>
            <a:r>
              <a:rPr lang="en"/>
              <a:t>The IL Movement is founded in the belief that people with disabilities have a common history and a shared struggle, that we are a community and a culture that will advance further by coming together politically.</a:t>
            </a:r>
            <a:endParaRPr/>
          </a:p>
          <a:p>
            <a:pPr indent="0" lvl="0" marL="0" rtl="0" algn="l">
              <a:lnSpc>
                <a:spcPct val="115000"/>
              </a:lnSpc>
              <a:spcBef>
                <a:spcPts val="1200"/>
              </a:spcBef>
              <a:spcAft>
                <a:spcPts val="1200"/>
              </a:spcAft>
              <a:buSzPct val="108107"/>
              <a:buNone/>
            </a:pPr>
            <a:r>
              <a:rPr b="1" lang="en"/>
              <a:t>Independent Living philosophy emphasizes consumer control, the idea that people with disabilities are the best experts on their own needs and deserving of equal opportunity to decide how to live, work, and take part in their communities, particularly in reference to services that powerfully affect their day-to-day lives and access to independence (for example, Personal Care Assistants)</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idx="1" type="body"/>
          </p:nvPr>
        </p:nvSpPr>
        <p:spPr>
          <a:xfrm>
            <a:off x="311700" y="1371600"/>
            <a:ext cx="8520600" cy="350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2880"/>
              <a:buNone/>
            </a:pPr>
            <a:r>
              <a:rPr b="1" lang="en"/>
              <a:t>The IL philosophy sees that the problem lies in the environment, not the individual.</a:t>
            </a:r>
            <a:r>
              <a:rPr lang="en"/>
              <a:t>  Though many people have physical, intellectual, or mental attributes that are “not normal,” disability is displayed in society through purposefully created and maintained physical, programmatic, and attitudinal barriers.</a:t>
            </a:r>
            <a:endParaRPr/>
          </a:p>
          <a:p>
            <a:pPr indent="0" lvl="0" marL="0" rtl="0" algn="l">
              <a:lnSpc>
                <a:spcPct val="115000"/>
              </a:lnSpc>
              <a:spcBef>
                <a:spcPts val="1200"/>
              </a:spcBef>
              <a:spcAft>
                <a:spcPts val="1200"/>
              </a:spcAft>
              <a:buSzPts val="2880"/>
              <a:buNone/>
            </a:pPr>
            <a:r>
              <a:rPr lang="en"/>
              <a:t>People with disabilities do not see themselves as problems to be solved, and ask only for the same human and civil rights enjoyed by others.  Unfortunately, this viewpoint is not generally accepted in society today.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2"/>
          <p:cNvPicPr preferRelativeResize="0"/>
          <p:nvPr/>
        </p:nvPicPr>
        <p:blipFill rotWithShape="1">
          <a:blip r:embed="rId3">
            <a:alphaModFix/>
          </a:blip>
          <a:srcRect b="0" l="0" r="0" t="0"/>
          <a:stretch/>
        </p:blipFill>
        <p:spPr>
          <a:xfrm>
            <a:off x="152400" y="152400"/>
            <a:ext cx="3931444" cy="4838700"/>
          </a:xfrm>
          <a:prstGeom prst="rect">
            <a:avLst/>
          </a:prstGeom>
          <a:noFill/>
          <a:ln>
            <a:noFill/>
          </a:ln>
        </p:spPr>
      </p:pic>
      <p:pic>
        <p:nvPicPr>
          <p:cNvPr id="195" name="Google Shape;195;p12"/>
          <p:cNvPicPr preferRelativeResize="0"/>
          <p:nvPr/>
        </p:nvPicPr>
        <p:blipFill rotWithShape="1">
          <a:blip r:embed="rId4">
            <a:alphaModFix/>
          </a:blip>
          <a:srcRect b="0" l="0" r="0" t="0"/>
          <a:stretch/>
        </p:blipFill>
        <p:spPr>
          <a:xfrm>
            <a:off x="4236244" y="152400"/>
            <a:ext cx="4755356" cy="47553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d2247df2fb_0_0"/>
          <p:cNvSpPr txBox="1"/>
          <p:nvPr>
            <p:ph type="title"/>
          </p:nvPr>
        </p:nvSpPr>
        <p:spPr>
          <a:xfrm>
            <a:off x="311700" y="1587000"/>
            <a:ext cx="8520600" cy="1969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What are some things you’ve experienced that make it harder for you to live independently - like making your own choices, living on your own, or getting a job?</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Common Barriers to living independently:</a:t>
            </a:r>
            <a:endParaRPr/>
          </a:p>
        </p:txBody>
      </p:sp>
      <p:sp>
        <p:nvSpPr>
          <p:cNvPr id="206" name="Google Shape;206;p14"/>
          <p:cNvSpPr txBox="1"/>
          <p:nvPr>
            <p:ph idx="1" type="body"/>
          </p:nvPr>
        </p:nvSpPr>
        <p:spPr>
          <a:xfrm>
            <a:off x="311700" y="1468825"/>
            <a:ext cx="8520600" cy="3542100"/>
          </a:xfrm>
          <a:prstGeom prst="rect">
            <a:avLst/>
          </a:prstGeom>
          <a:noFill/>
          <a:ln>
            <a:noFill/>
          </a:ln>
        </p:spPr>
        <p:txBody>
          <a:bodyPr anchorCtr="0" anchor="t" bIns="91425" lIns="91425" spcFirstLastPara="1" rIns="91425" wrap="square" tIns="91425">
            <a:normAutofit fontScale="70000" lnSpcReduction="20000"/>
          </a:bodyPr>
          <a:lstStyle/>
          <a:p>
            <a:pPr indent="-308610" lvl="0" marL="457200" rtl="0" algn="l">
              <a:lnSpc>
                <a:spcPct val="115000"/>
              </a:lnSpc>
              <a:spcBef>
                <a:spcPts val="0"/>
              </a:spcBef>
              <a:spcAft>
                <a:spcPts val="0"/>
              </a:spcAft>
              <a:buSzPct val="100000"/>
              <a:buChar char="●"/>
            </a:pPr>
            <a:r>
              <a:rPr lang="en"/>
              <a:t>Lack of transportation - affecting access to healthcare, employment, food, social engagements, education, and affects mental health</a:t>
            </a:r>
            <a:endParaRPr/>
          </a:p>
          <a:p>
            <a:pPr indent="-308610" lvl="0" marL="457200" rtl="0" algn="l">
              <a:lnSpc>
                <a:spcPct val="115000"/>
              </a:lnSpc>
              <a:spcBef>
                <a:spcPts val="0"/>
              </a:spcBef>
              <a:spcAft>
                <a:spcPts val="0"/>
              </a:spcAft>
              <a:buSzPct val="100000"/>
              <a:buChar char="●"/>
            </a:pPr>
            <a:r>
              <a:rPr lang="en"/>
              <a:t>Lack of affordable and accessible housing</a:t>
            </a:r>
            <a:endParaRPr/>
          </a:p>
          <a:p>
            <a:pPr indent="-308610" lvl="0" marL="457200" rtl="0" algn="l">
              <a:lnSpc>
                <a:spcPct val="115000"/>
              </a:lnSpc>
              <a:spcBef>
                <a:spcPts val="0"/>
              </a:spcBef>
              <a:spcAft>
                <a:spcPts val="0"/>
              </a:spcAft>
              <a:buSzPct val="100000"/>
              <a:buChar char="●"/>
            </a:pPr>
            <a:r>
              <a:rPr lang="en"/>
              <a:t>Lack of healthy and affordable foods</a:t>
            </a:r>
            <a:endParaRPr/>
          </a:p>
          <a:p>
            <a:pPr indent="-308610" lvl="0" marL="457200" rtl="0" algn="l">
              <a:lnSpc>
                <a:spcPct val="115000"/>
              </a:lnSpc>
              <a:spcBef>
                <a:spcPts val="0"/>
              </a:spcBef>
              <a:spcAft>
                <a:spcPts val="0"/>
              </a:spcAft>
              <a:buSzPct val="100000"/>
              <a:buChar char="●"/>
            </a:pPr>
            <a:r>
              <a:rPr lang="en"/>
              <a:t>Constant struggle to get accommodations</a:t>
            </a:r>
            <a:endParaRPr/>
          </a:p>
          <a:p>
            <a:pPr indent="-308610" lvl="0" marL="457200" rtl="0" algn="l">
              <a:lnSpc>
                <a:spcPct val="115000"/>
              </a:lnSpc>
              <a:spcBef>
                <a:spcPts val="0"/>
              </a:spcBef>
              <a:spcAft>
                <a:spcPts val="0"/>
              </a:spcAft>
              <a:buSzPct val="100000"/>
              <a:buChar char="●"/>
            </a:pPr>
            <a:r>
              <a:rPr lang="en"/>
              <a:t>Public access issues</a:t>
            </a:r>
            <a:endParaRPr/>
          </a:p>
          <a:p>
            <a:pPr indent="-308610" lvl="0" marL="457200" rtl="0" algn="l">
              <a:lnSpc>
                <a:spcPct val="115000"/>
              </a:lnSpc>
              <a:spcBef>
                <a:spcPts val="0"/>
              </a:spcBef>
              <a:spcAft>
                <a:spcPts val="0"/>
              </a:spcAft>
              <a:buSzPct val="100000"/>
              <a:buChar char="●"/>
            </a:pPr>
            <a:r>
              <a:rPr lang="en"/>
              <a:t>Disability discrimination and societal views on disability</a:t>
            </a:r>
            <a:endParaRPr/>
          </a:p>
          <a:p>
            <a:pPr indent="-308610" lvl="0" marL="457200" rtl="0" algn="l">
              <a:lnSpc>
                <a:spcPct val="115000"/>
              </a:lnSpc>
              <a:spcBef>
                <a:spcPts val="0"/>
              </a:spcBef>
              <a:spcAft>
                <a:spcPts val="0"/>
              </a:spcAft>
              <a:buSzPct val="100000"/>
              <a:buChar char="●"/>
            </a:pPr>
            <a:r>
              <a:rPr lang="en"/>
              <a:t>Family and friend’s opinions on what they think you need</a:t>
            </a:r>
            <a:endParaRPr/>
          </a:p>
          <a:p>
            <a:pPr indent="-308610" lvl="0" marL="457200" rtl="0" algn="l">
              <a:lnSpc>
                <a:spcPct val="115000"/>
              </a:lnSpc>
              <a:spcBef>
                <a:spcPts val="0"/>
              </a:spcBef>
              <a:spcAft>
                <a:spcPts val="0"/>
              </a:spcAft>
              <a:buSzPct val="100000"/>
              <a:buChar char="●"/>
            </a:pPr>
            <a:r>
              <a:rPr lang="en"/>
              <a:t>Success in educational settings through lack of proper resources and support for students with disabilities</a:t>
            </a:r>
            <a:endParaRPr/>
          </a:p>
          <a:p>
            <a:pPr indent="-308610" lvl="0" marL="457200" rtl="0" algn="l">
              <a:lnSpc>
                <a:spcPct val="115000"/>
              </a:lnSpc>
              <a:spcBef>
                <a:spcPts val="0"/>
              </a:spcBef>
              <a:spcAft>
                <a:spcPts val="0"/>
              </a:spcAft>
              <a:buSzPct val="100000"/>
              <a:buChar char="●"/>
            </a:pPr>
            <a:r>
              <a:rPr lang="en"/>
              <a:t>Inaccessible transportation (ex. airplanes)</a:t>
            </a:r>
            <a:endParaRPr/>
          </a:p>
          <a:p>
            <a:pPr indent="-308610" lvl="0" marL="457200" rtl="0" algn="l">
              <a:lnSpc>
                <a:spcPct val="115000"/>
              </a:lnSpc>
              <a:spcBef>
                <a:spcPts val="0"/>
              </a:spcBef>
              <a:spcAft>
                <a:spcPts val="0"/>
              </a:spcAft>
              <a:buSzPct val="100000"/>
              <a:buChar char="●"/>
            </a:pPr>
            <a:r>
              <a:rPr lang="en"/>
              <a:t>Poverty and forced poverty through SSI and SSDI</a:t>
            </a:r>
            <a:endParaRPr/>
          </a:p>
          <a:p>
            <a:pPr indent="-308610" lvl="0" marL="457200" rtl="0" algn="l">
              <a:lnSpc>
                <a:spcPct val="115000"/>
              </a:lnSpc>
              <a:spcBef>
                <a:spcPts val="0"/>
              </a:spcBef>
              <a:spcAft>
                <a:spcPts val="0"/>
              </a:spcAft>
              <a:buSzPct val="100000"/>
              <a:buChar char="●"/>
            </a:pPr>
            <a:r>
              <a:rPr lang="en"/>
              <a:t>Internalized ableism</a:t>
            </a:r>
            <a:endParaRPr/>
          </a:p>
          <a:p>
            <a:pPr indent="-308610" lvl="0" marL="457200" rtl="0" algn="l">
              <a:lnSpc>
                <a:spcPct val="115000"/>
              </a:lnSpc>
              <a:spcBef>
                <a:spcPts val="0"/>
              </a:spcBef>
              <a:spcAft>
                <a:spcPts val="0"/>
              </a:spcAft>
              <a:buSzPct val="100000"/>
              <a:buChar char="●"/>
            </a:pPr>
            <a:r>
              <a:rPr lang="en"/>
              <a:t>Lack of PCAs</a:t>
            </a:r>
            <a:endParaRPr/>
          </a:p>
          <a:p>
            <a:pPr indent="-308610" lvl="0" marL="457200" rtl="0" algn="l">
              <a:lnSpc>
                <a:spcPct val="115000"/>
              </a:lnSpc>
              <a:spcBef>
                <a:spcPts val="0"/>
              </a:spcBef>
              <a:spcAft>
                <a:spcPts val="0"/>
              </a:spcAft>
              <a:buSzPct val="100000"/>
              <a:buChar char="●"/>
            </a:pPr>
            <a:r>
              <a:rPr lang="en"/>
              <a:t>Costs from disability technology needed and not covered by insurance or taking long times to get approved</a:t>
            </a:r>
            <a:endParaRPr/>
          </a:p>
          <a:p>
            <a:pPr indent="-308610" lvl="0" marL="457200" rtl="0" algn="l">
              <a:lnSpc>
                <a:spcPct val="115000"/>
              </a:lnSpc>
              <a:spcBef>
                <a:spcPts val="0"/>
              </a:spcBef>
              <a:spcAft>
                <a:spcPts val="0"/>
              </a:spcAft>
              <a:buSzPct val="100000"/>
              <a:buChar char="●"/>
            </a:pPr>
            <a:r>
              <a:rPr lang="en"/>
              <a:t>Difficulties getting proper mental health help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d0353c3314_0_6"/>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In summary:</a:t>
            </a:r>
            <a:endParaRPr/>
          </a:p>
        </p:txBody>
      </p:sp>
      <p:sp>
        <p:nvSpPr>
          <p:cNvPr id="212" name="Google Shape;212;g2d0353c3314_0_6"/>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AutoNum type="arabicPeriod"/>
            </a:pPr>
            <a:r>
              <a:rPr lang="en"/>
              <a:t>Much of our society has not viewed people with disabilities as equal as able-bodied people, and this affects our quality of life</a:t>
            </a:r>
            <a:endParaRPr/>
          </a:p>
          <a:p>
            <a:pPr indent="-342900" lvl="0" marL="457200" rtl="0" algn="l">
              <a:lnSpc>
                <a:spcPct val="115000"/>
              </a:lnSpc>
              <a:spcBef>
                <a:spcPts val="0"/>
              </a:spcBef>
              <a:spcAft>
                <a:spcPts val="0"/>
              </a:spcAft>
              <a:buSzPts val="1800"/>
              <a:buAutoNum type="arabicPeriod"/>
            </a:pPr>
            <a:r>
              <a:rPr lang="en"/>
              <a:t>The IL Philosophy says WE get to choose how to live our lives and that WE know what’s best for us</a:t>
            </a:r>
            <a:endParaRPr/>
          </a:p>
          <a:p>
            <a:pPr indent="-342900" lvl="0" marL="457200" rtl="0" algn="l">
              <a:lnSpc>
                <a:spcPct val="115000"/>
              </a:lnSpc>
              <a:spcBef>
                <a:spcPts val="0"/>
              </a:spcBef>
              <a:spcAft>
                <a:spcPts val="0"/>
              </a:spcAft>
              <a:buSzPts val="1800"/>
              <a:buAutoNum type="arabicPeriod"/>
            </a:pPr>
            <a:r>
              <a:rPr lang="en"/>
              <a:t>The things we talk about at the Youth Leadership Forum are all based around the IL Philosophy - we want youth and young adults to learn about how live the lives they want and about their rights (which are STILL being fought for today!!!)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cebc3daffe_1_56"/>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Sources &amp; More Info</a:t>
            </a:r>
            <a:endParaRPr/>
          </a:p>
        </p:txBody>
      </p:sp>
      <p:sp>
        <p:nvSpPr>
          <p:cNvPr id="218" name="Google Shape;218;g2cebc3daffe_1_56"/>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u="sng">
                <a:solidFill>
                  <a:schemeClr val="hlink"/>
                </a:solidFill>
                <a:hlinkClick r:id="rId3"/>
              </a:rPr>
              <a:t>IRLU.org</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u="sng">
                <a:solidFill>
                  <a:schemeClr val="hlink"/>
                </a:solidFill>
                <a:hlinkClick r:id="rId4"/>
              </a:rPr>
              <a:t>https://www.accessliving.org/newsroom/blog/independent-living-history/</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u="sng">
                <a:solidFill>
                  <a:schemeClr val="hlink"/>
                </a:solidFill>
                <a:hlinkClick r:id="rId5"/>
              </a:rPr>
              <a:t>https://ncil.org/</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descr="Independent Living Philosophy believes that all people, regardless of ability, should have access to places, information, and opportunities that allow them to live independently." id="77" name="Google Shape;77;p2" title="What is the Independent Living Philosophy?">
            <a:hlinkClick r:id="rId3"/>
          </p:cNvPr>
          <p:cNvPicPr preferRelativeResize="0"/>
          <p:nvPr/>
        </p:nvPicPr>
        <p:blipFill rotWithShape="1">
          <a:blip r:embed="rId4">
            <a:alphaModFix/>
          </a:blip>
          <a:srcRect b="0" l="0" r="0" t="0"/>
          <a:stretch/>
        </p:blipFill>
        <p:spPr>
          <a:xfrm>
            <a:off x="1156525" y="551838"/>
            <a:ext cx="7452850" cy="419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cebc3daffe_1_5"/>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The History of Independent Living</a:t>
            </a:r>
            <a:endParaRPr/>
          </a:p>
        </p:txBody>
      </p:sp>
      <p:sp>
        <p:nvSpPr>
          <p:cNvPr id="83" name="Google Shape;83;g2cebc3daffe_1_5"/>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Char char="●"/>
            </a:pPr>
            <a:r>
              <a:rPr lang="en"/>
              <a:t>People with disabilities have been defined as </a:t>
            </a:r>
            <a:r>
              <a:rPr lang="en" u="sng"/>
              <a:t>objects of shame, pity, fear, or ridicule</a:t>
            </a:r>
            <a:r>
              <a:rPr lang="en"/>
              <a:t> throughout time</a:t>
            </a:r>
            <a:endParaRPr/>
          </a:p>
          <a:p>
            <a:pPr indent="-342900" lvl="0" marL="457200" rtl="0" algn="l">
              <a:lnSpc>
                <a:spcPct val="115000"/>
              </a:lnSpc>
              <a:spcBef>
                <a:spcPts val="0"/>
              </a:spcBef>
              <a:spcAft>
                <a:spcPts val="0"/>
              </a:spcAft>
              <a:buSzPts val="1800"/>
              <a:buChar char="●"/>
            </a:pPr>
            <a:r>
              <a:rPr lang="en"/>
              <a:t>Colonists in the early USA made laws that restricted the immigration of people with disabilities because they were thought to need too much support</a:t>
            </a:r>
            <a:endParaRPr/>
          </a:p>
          <a:p>
            <a:pPr indent="-342900" lvl="0" marL="457200" rtl="0" algn="l">
              <a:lnSpc>
                <a:spcPct val="115000"/>
              </a:lnSpc>
              <a:spcBef>
                <a:spcPts val="0"/>
              </a:spcBef>
              <a:spcAft>
                <a:spcPts val="0"/>
              </a:spcAft>
              <a:buSzPts val="1800"/>
              <a:buChar char="●"/>
            </a:pPr>
            <a:r>
              <a:rPr lang="en"/>
              <a:t>During the 1800s and early 1900s, disability was considered God’s will. Religion encouraged people to be compassionate and pity people with disabilities. People with disabilities were expected to be patient, uncomplaining, and humble and to make themselves useful.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2cebc3daffe_1_13"/>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Up until 1920, people with disabilities were mostly placed in institutions, </a:t>
            </a:r>
            <a:r>
              <a:rPr lang="en">
                <a:extLst>
                  <a:ext uri="http://customooxmlschemas.google.com/">
                    <go:slidesCustomData xmlns:go="http://customooxmlschemas.google.com/" textRoundtripDataId="0"/>
                  </a:ext>
                </a:extLst>
              </a:rPr>
              <a:t>many of which were established for custodial care (custodial care is help with daily living activities like showering or eating) with no </a:t>
            </a:r>
            <a:r>
              <a:rPr lang="en"/>
              <a:t>education available. In 1841, Dorothea Dix traveled across the United States to observe and report their living conditions</a:t>
            </a:r>
            <a:endParaRPr>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d01b234259_0_0"/>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Dorothea Dix</a:t>
            </a:r>
            <a:endParaRPr/>
          </a:p>
        </p:txBody>
      </p:sp>
      <p:pic>
        <p:nvPicPr>
          <p:cNvPr id="94" name="Google Shape;94;g2d01b234259_0_0"/>
          <p:cNvPicPr preferRelativeResize="0"/>
          <p:nvPr/>
        </p:nvPicPr>
        <p:blipFill rotWithShape="1">
          <a:blip r:embed="rId3">
            <a:alphaModFix/>
          </a:blip>
          <a:srcRect b="0" l="0" r="0" t="0"/>
          <a:stretch/>
        </p:blipFill>
        <p:spPr>
          <a:xfrm>
            <a:off x="140850" y="1106000"/>
            <a:ext cx="2915275" cy="2071375"/>
          </a:xfrm>
          <a:prstGeom prst="rect">
            <a:avLst/>
          </a:prstGeom>
          <a:noFill/>
          <a:ln>
            <a:noFill/>
          </a:ln>
        </p:spPr>
      </p:pic>
      <p:pic>
        <p:nvPicPr>
          <p:cNvPr id="95" name="Google Shape;95;g2d01b234259_0_0"/>
          <p:cNvPicPr preferRelativeResize="0"/>
          <p:nvPr/>
        </p:nvPicPr>
        <p:blipFill rotWithShape="1">
          <a:blip r:embed="rId4">
            <a:alphaModFix/>
          </a:blip>
          <a:srcRect b="0" l="0" r="0" t="0"/>
          <a:stretch/>
        </p:blipFill>
        <p:spPr>
          <a:xfrm>
            <a:off x="2313250" y="2783030"/>
            <a:ext cx="2974225" cy="2223950"/>
          </a:xfrm>
          <a:prstGeom prst="rect">
            <a:avLst/>
          </a:prstGeom>
          <a:noFill/>
          <a:ln>
            <a:noFill/>
          </a:ln>
        </p:spPr>
      </p:pic>
      <p:pic>
        <p:nvPicPr>
          <p:cNvPr id="96" name="Google Shape;96;g2d01b234259_0_0"/>
          <p:cNvPicPr preferRelativeResize="0"/>
          <p:nvPr/>
        </p:nvPicPr>
        <p:blipFill rotWithShape="1">
          <a:blip r:embed="rId5">
            <a:alphaModFix/>
          </a:blip>
          <a:srcRect b="0" l="0" r="0" t="0"/>
          <a:stretch/>
        </p:blipFill>
        <p:spPr>
          <a:xfrm>
            <a:off x="3056125" y="220325"/>
            <a:ext cx="5776175" cy="28598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d01b234259_0_7"/>
          <p:cNvSpPr txBox="1"/>
          <p:nvPr>
            <p:ph idx="1" type="body"/>
          </p:nvPr>
        </p:nvSpPr>
        <p:spPr>
          <a:xfrm>
            <a:off x="6792650" y="495900"/>
            <a:ext cx="2039400" cy="4072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u="sng">
                <a:solidFill>
                  <a:schemeClr val="hlink"/>
                </a:solidFill>
                <a:hlinkClick r:id="rId3"/>
              </a:rPr>
              <a:t>https://www.northcarolinahealthnews.org/2019/12/12/as-a-new-dix-park-gathers-momentum-sites-history-provides-complex-context/</a:t>
            </a:r>
            <a:r>
              <a:rPr lang="en"/>
              <a:t> </a:t>
            </a:r>
            <a:endParaRPr/>
          </a:p>
        </p:txBody>
      </p:sp>
      <p:pic>
        <p:nvPicPr>
          <p:cNvPr id="102" name="Google Shape;102;g2d01b234259_0_7"/>
          <p:cNvPicPr preferRelativeResize="0"/>
          <p:nvPr/>
        </p:nvPicPr>
        <p:blipFill rotWithShape="1">
          <a:blip r:embed="rId4">
            <a:alphaModFix/>
          </a:blip>
          <a:srcRect b="9334" l="5077" r="5220" t="13456"/>
          <a:stretch/>
        </p:blipFill>
        <p:spPr>
          <a:xfrm>
            <a:off x="161475" y="991800"/>
            <a:ext cx="6490199" cy="31598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d015a05165_0_2"/>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3000"/>
              <a:buNone/>
            </a:pPr>
            <a:r>
              <a:rPr lang="en"/>
              <a:t>“I saw people getting shock treatments.”</a:t>
            </a:r>
            <a:endParaRPr/>
          </a:p>
        </p:txBody>
      </p:sp>
      <p:sp>
        <p:nvSpPr>
          <p:cNvPr id="108" name="Google Shape;108;g2d015a05165_0_2"/>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Former employees said that shock treatment was a worrying procedure. During this therapy, as many eight staff people stood by to restrain the patient, who had seizures when an electric shock was administered.</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Prescriptions of the relatively new drug Thorazine meant patients acted less violent but also became less animated to the point of being “like zombies.”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d015a05165_0_9"/>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Cannady [former employee of Dorothea Dix] described a procedure during which patients thought to be unmanageable or violent were wrapped in nine ice-cold sheets and left wrapped in the sheets, sometimes screaming, until they relaxed, grew warm, and went to sleep, she said.</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Other patients, not diabetics, were deliberately put into insulin shock and into straitjackets so that they wouldn’t hurt themselves when they recovered.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