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d126ac81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d126ac81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9409b93eb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c9409b93eb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c9409b93eb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c9409b93eb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d10f65a30d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d10f65a30d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d10f65a30d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d10f65a30d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d0a0ead296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d0a0ead296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ec92e7c2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ec92e7c2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jp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105701"/>
            <a:ext cx="8222100" cy="759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Disability Pride/Ableism</a:t>
            </a:r>
            <a:endParaRPr/>
          </a:p>
        </p:txBody>
      </p:sp>
      <p:sp>
        <p:nvSpPr>
          <p:cNvPr id="86" name="Google Shape;86;p13"/>
          <p:cNvSpPr txBox="1"/>
          <p:nvPr>
            <p:ph idx="1" type="subTitle"/>
          </p:nvPr>
        </p:nvSpPr>
        <p:spPr>
          <a:xfrm>
            <a:off x="3404992" y="2748025"/>
            <a:ext cx="2334000" cy="432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By: Kelli Hutson</a:t>
            </a:r>
            <a:endParaRPr/>
          </a:p>
        </p:txBody>
      </p:sp>
      <p:pic>
        <p:nvPicPr>
          <p:cNvPr id="87" name="Google Shape;87;p13"/>
          <p:cNvPicPr preferRelativeResize="0"/>
          <p:nvPr/>
        </p:nvPicPr>
        <p:blipFill>
          <a:blip r:embed="rId3">
            <a:alphaModFix/>
          </a:blip>
          <a:stretch>
            <a:fillRect/>
          </a:stretch>
        </p:blipFill>
        <p:spPr>
          <a:xfrm>
            <a:off x="5994775" y="1522750"/>
            <a:ext cx="2334000" cy="31149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do we need Disability Pride</a:t>
            </a:r>
            <a:endParaRPr/>
          </a:p>
        </p:txBody>
      </p:sp>
      <p:sp>
        <p:nvSpPr>
          <p:cNvPr id="93" name="Google Shape;93;p14"/>
          <p:cNvSpPr txBox="1"/>
          <p:nvPr>
            <p:ph idx="1" type="body"/>
          </p:nvPr>
        </p:nvSpPr>
        <p:spPr>
          <a:xfrm>
            <a:off x="353775" y="1108650"/>
            <a:ext cx="8520600" cy="34605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a:solidFill>
                  <a:srgbClr val="222222"/>
                </a:solidFill>
                <a:highlight>
                  <a:srgbClr val="FFFFFF"/>
                </a:highlight>
                <a:latin typeface="Calibri"/>
                <a:ea typeface="Calibri"/>
                <a:cs typeface="Calibri"/>
                <a:sym typeface="Calibri"/>
              </a:rPr>
              <a:t>Many disabled people are exposed on a regular basis to ableism. </a:t>
            </a:r>
            <a:r>
              <a:rPr i="1" lang="en">
                <a:solidFill>
                  <a:srgbClr val="222222"/>
                </a:solidFill>
                <a:highlight>
                  <a:srgbClr val="FFFFFF"/>
                </a:highlight>
                <a:latin typeface="Calibri"/>
                <a:ea typeface="Calibri"/>
                <a:cs typeface="Calibri"/>
                <a:sym typeface="Calibri"/>
              </a:rPr>
              <a:t>Ableism</a:t>
            </a:r>
            <a:r>
              <a:rPr lang="en">
                <a:solidFill>
                  <a:srgbClr val="222222"/>
                </a:solidFill>
                <a:highlight>
                  <a:srgbClr val="FFFFFF"/>
                </a:highlight>
                <a:latin typeface="Calibri"/>
                <a:ea typeface="Calibri"/>
                <a:cs typeface="Calibri"/>
                <a:sym typeface="Calibri"/>
              </a:rPr>
              <a:t> is present throughout society, and can take the form of condescending, rude, or abusive attitudes towards people with disabilities, leading to lack of accessible and inclusive services and communities.</a:t>
            </a:r>
            <a:endParaRPr>
              <a:solidFill>
                <a:srgbClr val="222222"/>
              </a:solidFill>
              <a:highlight>
                <a:srgbClr val="FFFFFF"/>
              </a:highlight>
              <a:latin typeface="Calibri"/>
              <a:ea typeface="Calibri"/>
              <a:cs typeface="Calibri"/>
              <a:sym typeface="Calibri"/>
            </a:endParaRPr>
          </a:p>
          <a:p>
            <a:pPr indent="0" lvl="0" marL="0" rtl="0" algn="l">
              <a:lnSpc>
                <a:spcPct val="150000"/>
              </a:lnSpc>
              <a:spcBef>
                <a:spcPts val="1900"/>
              </a:spcBef>
              <a:spcAft>
                <a:spcPts val="1200"/>
              </a:spcAft>
              <a:buNone/>
            </a:pPr>
            <a:r>
              <a:rPr lang="en">
                <a:solidFill>
                  <a:srgbClr val="222222"/>
                </a:solidFill>
                <a:highlight>
                  <a:srgbClr val="FFFFFF"/>
                </a:highlight>
                <a:latin typeface="Calibri"/>
                <a:ea typeface="Calibri"/>
                <a:cs typeface="Calibri"/>
                <a:sym typeface="Calibri"/>
              </a:rPr>
              <a:t>Disability pride is a tool to fight against ableism by affirming one’s self-worth as a disabled person in an ableist society.</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Ableism?</a:t>
            </a:r>
            <a:endParaRPr/>
          </a:p>
        </p:txBody>
      </p:sp>
      <p:sp>
        <p:nvSpPr>
          <p:cNvPr id="99" name="Google Shape;99;p15"/>
          <p:cNvSpPr txBox="1"/>
          <p:nvPr/>
        </p:nvSpPr>
        <p:spPr>
          <a:xfrm>
            <a:off x="311700" y="1017800"/>
            <a:ext cx="8273400" cy="3477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Font typeface="Source Sans Pro"/>
              <a:buChar char="●"/>
            </a:pPr>
            <a:r>
              <a:rPr lang="en" sz="1800">
                <a:solidFill>
                  <a:schemeClr val="dk2"/>
                </a:solidFill>
                <a:latin typeface="Calibri"/>
                <a:ea typeface="Calibri"/>
                <a:cs typeface="Calibri"/>
                <a:sym typeface="Calibri"/>
              </a:rPr>
              <a:t>Ableism is </a:t>
            </a:r>
            <a:r>
              <a:rPr b="1" lang="en" sz="1800">
                <a:solidFill>
                  <a:schemeClr val="dk2"/>
                </a:solidFill>
                <a:latin typeface="Calibri"/>
                <a:ea typeface="Calibri"/>
                <a:cs typeface="Calibri"/>
                <a:sym typeface="Calibri"/>
              </a:rPr>
              <a:t>a harmful way of viewing people with disabilities</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It implies that people with disabilities need to be “fixed” and it puts someone’s disability before other things about them - their personalities, their likes and dislikes, etc.</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b="1" lang="en" sz="1800">
                <a:solidFill>
                  <a:schemeClr val="dk2"/>
                </a:solidFill>
                <a:latin typeface="Calibri"/>
                <a:ea typeface="Calibri"/>
                <a:cs typeface="Calibri"/>
                <a:sym typeface="Calibri"/>
              </a:rPr>
              <a:t>Ableism affects how people are treated</a:t>
            </a:r>
            <a:endParaRPr b="1" sz="1800">
              <a:solidFill>
                <a:schemeClr val="dk2"/>
              </a:solidFill>
              <a:latin typeface="Calibri"/>
              <a:ea typeface="Calibri"/>
              <a:cs typeface="Calibri"/>
              <a:sym typeface="Calibri"/>
            </a:endParaRPr>
          </a:p>
          <a:p>
            <a:pPr indent="0" lvl="0" marL="457200" rtl="0" algn="l">
              <a:lnSpc>
                <a:spcPct val="100000"/>
              </a:lnSpc>
              <a:spcBef>
                <a:spcPts val="1200"/>
              </a:spcBef>
              <a:spcAft>
                <a:spcPts val="0"/>
              </a:spcAft>
              <a:buNone/>
            </a:pPr>
            <a:r>
              <a:rPr lang="en" sz="1800">
                <a:solidFill>
                  <a:schemeClr val="dk2"/>
                </a:solidFill>
                <a:latin typeface="Calibri"/>
                <a:ea typeface="Calibri"/>
                <a:cs typeface="Calibri"/>
                <a:sym typeface="Calibri"/>
              </a:rPr>
              <a:t>Examples of Ableism:</a:t>
            </a:r>
            <a:endParaRPr sz="1800">
              <a:solidFill>
                <a:schemeClr val="dk2"/>
              </a:solidFill>
              <a:latin typeface="Calibri"/>
              <a:ea typeface="Calibri"/>
              <a:cs typeface="Calibri"/>
              <a:sym typeface="Calibri"/>
            </a:endParaRPr>
          </a:p>
          <a:p>
            <a:pPr indent="-342900" lvl="0" marL="914400" rtl="0" algn="l">
              <a:lnSpc>
                <a:spcPct val="100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Telling someone they do not look disabled</a:t>
            </a:r>
            <a:endParaRPr sz="1800">
              <a:solidFill>
                <a:schemeClr val="dk2"/>
              </a:solidFill>
              <a:latin typeface="Calibri"/>
              <a:ea typeface="Calibri"/>
              <a:cs typeface="Calibri"/>
              <a:sym typeface="Calibri"/>
            </a:endParaRPr>
          </a:p>
          <a:p>
            <a:pPr indent="-342900" lvl="0" marL="914400" rtl="0" algn="l">
              <a:lnSpc>
                <a:spcPct val="100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Denying someone a job because of their disability</a:t>
            </a:r>
            <a:endParaRPr sz="1800">
              <a:solidFill>
                <a:schemeClr val="dk2"/>
              </a:solidFill>
              <a:latin typeface="Calibri"/>
              <a:ea typeface="Calibri"/>
              <a:cs typeface="Calibri"/>
              <a:sym typeface="Calibri"/>
            </a:endParaRPr>
          </a:p>
          <a:p>
            <a:pPr indent="-342900" lvl="0" marL="914400" rtl="0" algn="l">
              <a:lnSpc>
                <a:spcPct val="100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Believing that all people with a disability need help</a:t>
            </a:r>
            <a:endParaRPr sz="1800">
              <a:solidFill>
                <a:schemeClr val="dk2"/>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1800">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treat people with disabilities</a:t>
            </a:r>
            <a:endParaRPr/>
          </a:p>
        </p:txBody>
      </p:sp>
      <p:sp>
        <p:nvSpPr>
          <p:cNvPr id="105" name="Google Shape;105;p16"/>
          <p:cNvSpPr txBox="1"/>
          <p:nvPr>
            <p:ph idx="1" type="body"/>
          </p:nvPr>
        </p:nvSpPr>
        <p:spPr>
          <a:xfrm>
            <a:off x="559575" y="1229875"/>
            <a:ext cx="8272800" cy="3360300"/>
          </a:xfrm>
          <a:prstGeom prst="rect">
            <a:avLst/>
          </a:prstGeom>
        </p:spPr>
        <p:txBody>
          <a:bodyPr anchorCtr="0" anchor="t" bIns="91425" lIns="91425" spcFirstLastPara="1" rIns="91425" wrap="square" tIns="91425">
            <a:normAutofit fontScale="25000"/>
          </a:bodyPr>
          <a:lstStyle/>
          <a:p>
            <a:pPr indent="-342900" lvl="0" marL="457200" rtl="0" algn="l">
              <a:spcBef>
                <a:spcPts val="0"/>
              </a:spcBef>
              <a:spcAft>
                <a:spcPts val="0"/>
              </a:spcAft>
              <a:buSzPct val="100000"/>
              <a:buFont typeface="Calibri"/>
              <a:buChar char="●"/>
            </a:pPr>
            <a:r>
              <a:rPr lang="en" sz="7200">
                <a:latin typeface="Calibri"/>
                <a:ea typeface="Calibri"/>
                <a:cs typeface="Calibri"/>
                <a:sym typeface="Calibri"/>
              </a:rPr>
              <a:t>Respect people with disabilities and their decisions</a:t>
            </a:r>
            <a:endParaRPr sz="7200">
              <a:latin typeface="Calibri"/>
              <a:ea typeface="Calibri"/>
              <a:cs typeface="Calibri"/>
              <a:sym typeface="Calibri"/>
            </a:endParaRPr>
          </a:p>
          <a:p>
            <a:pPr indent="-342900" lvl="0" marL="457200" rtl="0" algn="l">
              <a:spcBef>
                <a:spcPts val="0"/>
              </a:spcBef>
              <a:spcAft>
                <a:spcPts val="0"/>
              </a:spcAft>
              <a:buSzPct val="100000"/>
              <a:buFont typeface="Calibri"/>
              <a:buChar char="●"/>
            </a:pPr>
            <a:r>
              <a:rPr lang="en" sz="7200">
                <a:latin typeface="Calibri"/>
                <a:ea typeface="Calibri"/>
                <a:cs typeface="Calibri"/>
                <a:sym typeface="Calibri"/>
              </a:rPr>
              <a:t>Promote accessibility</a:t>
            </a:r>
            <a:endParaRPr sz="7200">
              <a:latin typeface="Calibri"/>
              <a:ea typeface="Calibri"/>
              <a:cs typeface="Calibri"/>
              <a:sym typeface="Calibri"/>
            </a:endParaRPr>
          </a:p>
          <a:p>
            <a:pPr indent="-342900" lvl="0" marL="457200" rtl="0" algn="l">
              <a:spcBef>
                <a:spcPts val="0"/>
              </a:spcBef>
              <a:spcAft>
                <a:spcPts val="0"/>
              </a:spcAft>
              <a:buSzPct val="100000"/>
              <a:buFont typeface="Calibri"/>
              <a:buChar char="●"/>
            </a:pPr>
            <a:r>
              <a:rPr lang="en" sz="7200">
                <a:latin typeface="Calibri"/>
                <a:ea typeface="Calibri"/>
                <a:cs typeface="Calibri"/>
                <a:sym typeface="Calibri"/>
              </a:rPr>
              <a:t>Include people with disabilities in your </a:t>
            </a:r>
            <a:r>
              <a:rPr lang="en" sz="7200">
                <a:latin typeface="Calibri"/>
                <a:ea typeface="Calibri"/>
                <a:cs typeface="Calibri"/>
                <a:sym typeface="Calibri"/>
              </a:rPr>
              <a:t>community</a:t>
            </a:r>
            <a:r>
              <a:rPr lang="en" sz="7200">
                <a:latin typeface="Calibri"/>
                <a:ea typeface="Calibri"/>
                <a:cs typeface="Calibri"/>
                <a:sym typeface="Calibri"/>
              </a:rPr>
              <a:t> and conversations</a:t>
            </a:r>
            <a:endParaRPr sz="7200">
              <a:latin typeface="Calibri"/>
              <a:ea typeface="Calibri"/>
              <a:cs typeface="Calibri"/>
              <a:sym typeface="Calibri"/>
            </a:endParaRPr>
          </a:p>
          <a:p>
            <a:pPr indent="-342900" lvl="0" marL="457200" rtl="0" algn="l">
              <a:spcBef>
                <a:spcPts val="0"/>
              </a:spcBef>
              <a:spcAft>
                <a:spcPts val="0"/>
              </a:spcAft>
              <a:buSzPct val="100000"/>
              <a:buFont typeface="Calibri"/>
              <a:buChar char="●"/>
            </a:pPr>
            <a:r>
              <a:rPr lang="en" sz="7200">
                <a:latin typeface="Calibri"/>
                <a:ea typeface="Calibri"/>
                <a:cs typeface="Calibri"/>
                <a:sym typeface="Calibri"/>
              </a:rPr>
              <a:t>Don’t assume the needs of a person with a disability</a:t>
            </a:r>
            <a:endParaRPr sz="7200">
              <a:latin typeface="Calibri"/>
              <a:ea typeface="Calibri"/>
              <a:cs typeface="Calibri"/>
              <a:sym typeface="Calibri"/>
            </a:endParaRPr>
          </a:p>
          <a:p>
            <a:pPr indent="-342900" lvl="0" marL="457200" rtl="0" algn="l">
              <a:spcBef>
                <a:spcPts val="0"/>
              </a:spcBef>
              <a:spcAft>
                <a:spcPts val="0"/>
              </a:spcAft>
              <a:buSzPct val="100000"/>
              <a:buFont typeface="Calibri"/>
              <a:buChar char="●"/>
            </a:pPr>
            <a:r>
              <a:rPr lang="en" sz="7200">
                <a:latin typeface="Calibri"/>
                <a:ea typeface="Calibri"/>
                <a:cs typeface="Calibri"/>
                <a:sym typeface="Calibri"/>
              </a:rPr>
              <a:t>Educate others on the importance of anti-</a:t>
            </a:r>
            <a:r>
              <a:rPr lang="en" sz="7200">
                <a:latin typeface="Calibri"/>
                <a:ea typeface="Calibri"/>
                <a:cs typeface="Calibri"/>
                <a:sym typeface="Calibri"/>
              </a:rPr>
              <a:t>ableism</a:t>
            </a:r>
            <a:endParaRPr sz="7200">
              <a:latin typeface="Calibri"/>
              <a:ea typeface="Calibri"/>
              <a:cs typeface="Calibri"/>
              <a:sym typeface="Calibri"/>
            </a:endParaRPr>
          </a:p>
          <a:p>
            <a:pPr indent="-342900" lvl="0" marL="457200" rtl="0" algn="l">
              <a:spcBef>
                <a:spcPts val="0"/>
              </a:spcBef>
              <a:spcAft>
                <a:spcPts val="0"/>
              </a:spcAft>
              <a:buSzPct val="100000"/>
              <a:buFont typeface="Calibri"/>
              <a:buChar char="●"/>
            </a:pPr>
            <a:r>
              <a:rPr lang="en" sz="7200">
                <a:latin typeface="Calibri"/>
                <a:ea typeface="Calibri"/>
                <a:cs typeface="Calibri"/>
                <a:sym typeface="Calibri"/>
              </a:rPr>
              <a:t>Hold organizations and </a:t>
            </a:r>
            <a:r>
              <a:rPr lang="en" sz="7200">
                <a:latin typeface="Calibri"/>
                <a:ea typeface="Calibri"/>
                <a:cs typeface="Calibri"/>
                <a:sym typeface="Calibri"/>
              </a:rPr>
              <a:t>politicians accountable</a:t>
            </a:r>
            <a:endParaRPr sz="7200">
              <a:latin typeface="Calibri"/>
              <a:ea typeface="Calibri"/>
              <a:cs typeface="Calibri"/>
              <a:sym typeface="Calibri"/>
            </a:endParaRPr>
          </a:p>
          <a:p>
            <a:pPr indent="-342900" lvl="0" marL="457200" rtl="0" algn="l">
              <a:spcBef>
                <a:spcPts val="0"/>
              </a:spcBef>
              <a:spcAft>
                <a:spcPts val="0"/>
              </a:spcAft>
              <a:buSzPct val="100000"/>
              <a:buFont typeface="Calibri"/>
              <a:buChar char="●"/>
            </a:pPr>
            <a:r>
              <a:rPr lang="en" sz="7200">
                <a:latin typeface="Calibri"/>
                <a:ea typeface="Calibri"/>
                <a:cs typeface="Calibri"/>
                <a:sym typeface="Calibri"/>
              </a:rPr>
              <a:t>Fight for </a:t>
            </a:r>
            <a:r>
              <a:rPr lang="en" sz="7200">
                <a:latin typeface="Calibri"/>
                <a:ea typeface="Calibri"/>
                <a:cs typeface="Calibri"/>
                <a:sym typeface="Calibri"/>
              </a:rPr>
              <a:t> an inclusive society </a:t>
            </a:r>
            <a:endParaRPr sz="7200">
              <a:latin typeface="Calibri"/>
              <a:ea typeface="Calibri"/>
              <a:cs typeface="Calibri"/>
              <a:sym typeface="Calibri"/>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 </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People with disabilities are just like everyone else! </a:t>
            </a:r>
            <a:endParaRPr/>
          </a:p>
        </p:txBody>
      </p:sp>
      <p:sp>
        <p:nvSpPr>
          <p:cNvPr id="111" name="Google Shape;111;p17"/>
          <p:cNvSpPr txBox="1"/>
          <p:nvPr/>
        </p:nvSpPr>
        <p:spPr>
          <a:xfrm>
            <a:off x="7081000" y="1470125"/>
            <a:ext cx="13989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600">
                <a:solidFill>
                  <a:srgbClr val="0000FF"/>
                </a:solidFill>
                <a:latin typeface="Comic Sans MS"/>
                <a:ea typeface="Comic Sans MS"/>
                <a:cs typeface="Comic Sans MS"/>
                <a:sym typeface="Comic Sans MS"/>
              </a:rPr>
              <a:t>Jobs</a:t>
            </a:r>
            <a:endParaRPr sz="2600">
              <a:solidFill>
                <a:srgbClr val="0000FF"/>
              </a:solidFill>
              <a:latin typeface="Comic Sans MS"/>
              <a:ea typeface="Comic Sans MS"/>
              <a:cs typeface="Comic Sans MS"/>
              <a:sym typeface="Comic Sans MS"/>
            </a:endParaRPr>
          </a:p>
        </p:txBody>
      </p:sp>
      <p:sp>
        <p:nvSpPr>
          <p:cNvPr id="112" name="Google Shape;112;p17"/>
          <p:cNvSpPr txBox="1"/>
          <p:nvPr/>
        </p:nvSpPr>
        <p:spPr>
          <a:xfrm rot="-1544264">
            <a:off x="812010" y="1721664"/>
            <a:ext cx="1672530" cy="607826"/>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700">
                <a:solidFill>
                  <a:srgbClr val="0000FF"/>
                </a:solidFill>
                <a:latin typeface="Comic Sans MS"/>
                <a:ea typeface="Comic Sans MS"/>
                <a:cs typeface="Comic Sans MS"/>
                <a:sym typeface="Comic Sans MS"/>
              </a:rPr>
              <a:t>Dreams</a:t>
            </a:r>
            <a:endParaRPr sz="2700">
              <a:solidFill>
                <a:srgbClr val="0000FF"/>
              </a:solidFill>
              <a:latin typeface="Comic Sans MS"/>
              <a:ea typeface="Comic Sans MS"/>
              <a:cs typeface="Comic Sans MS"/>
              <a:sym typeface="Comic Sans MS"/>
            </a:endParaRPr>
          </a:p>
        </p:txBody>
      </p:sp>
      <p:sp>
        <p:nvSpPr>
          <p:cNvPr id="113" name="Google Shape;113;p17"/>
          <p:cNvSpPr txBox="1"/>
          <p:nvPr/>
        </p:nvSpPr>
        <p:spPr>
          <a:xfrm rot="1141122">
            <a:off x="3694107" y="1516377"/>
            <a:ext cx="1461902" cy="492487"/>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400">
                <a:solidFill>
                  <a:srgbClr val="0000FF"/>
                </a:solidFill>
                <a:latin typeface="Comic Sans MS"/>
                <a:ea typeface="Comic Sans MS"/>
                <a:cs typeface="Comic Sans MS"/>
                <a:sym typeface="Comic Sans MS"/>
              </a:rPr>
              <a:t>Goals</a:t>
            </a:r>
            <a:endParaRPr sz="2400">
              <a:solidFill>
                <a:srgbClr val="0000FF"/>
              </a:solidFill>
              <a:latin typeface="Comic Sans MS"/>
              <a:ea typeface="Comic Sans MS"/>
              <a:cs typeface="Comic Sans MS"/>
              <a:sym typeface="Comic Sans MS"/>
            </a:endParaRPr>
          </a:p>
        </p:txBody>
      </p:sp>
      <p:sp>
        <p:nvSpPr>
          <p:cNvPr id="114" name="Google Shape;114;p17"/>
          <p:cNvSpPr txBox="1"/>
          <p:nvPr/>
        </p:nvSpPr>
        <p:spPr>
          <a:xfrm rot="-843859">
            <a:off x="3620374" y="3738329"/>
            <a:ext cx="2524578" cy="607697"/>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500">
                <a:solidFill>
                  <a:srgbClr val="0000FF"/>
                </a:solidFill>
                <a:latin typeface="Comic Sans MS"/>
                <a:ea typeface="Comic Sans MS"/>
                <a:cs typeface="Comic Sans MS"/>
                <a:sym typeface="Comic Sans MS"/>
              </a:rPr>
              <a:t>R</a:t>
            </a:r>
            <a:r>
              <a:rPr lang="en" sz="2500">
                <a:solidFill>
                  <a:srgbClr val="0000FF"/>
                </a:solidFill>
                <a:latin typeface="Comic Sans MS"/>
                <a:ea typeface="Comic Sans MS"/>
                <a:cs typeface="Comic Sans MS"/>
                <a:sym typeface="Comic Sans MS"/>
              </a:rPr>
              <a:t>elationships</a:t>
            </a:r>
            <a:endParaRPr sz="2500">
              <a:solidFill>
                <a:srgbClr val="0000FF"/>
              </a:solidFill>
              <a:latin typeface="Comic Sans MS"/>
              <a:ea typeface="Comic Sans MS"/>
              <a:cs typeface="Comic Sans MS"/>
              <a:sym typeface="Comic Sans MS"/>
            </a:endParaRPr>
          </a:p>
        </p:txBody>
      </p:sp>
      <p:sp>
        <p:nvSpPr>
          <p:cNvPr id="115" name="Google Shape;115;p17"/>
          <p:cNvSpPr txBox="1"/>
          <p:nvPr/>
        </p:nvSpPr>
        <p:spPr>
          <a:xfrm rot="-265693">
            <a:off x="860524" y="3014551"/>
            <a:ext cx="2591636" cy="607828"/>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700">
                <a:solidFill>
                  <a:srgbClr val="0000FF"/>
                </a:solidFill>
                <a:latin typeface="Comic Sans MS"/>
                <a:ea typeface="Comic Sans MS"/>
                <a:cs typeface="Comic Sans MS"/>
                <a:sym typeface="Comic Sans MS"/>
              </a:rPr>
              <a:t>Independence</a:t>
            </a:r>
            <a:endParaRPr sz="2700">
              <a:solidFill>
                <a:srgbClr val="0000FF"/>
              </a:solidFill>
              <a:latin typeface="Comic Sans MS"/>
              <a:ea typeface="Comic Sans MS"/>
              <a:cs typeface="Comic Sans MS"/>
              <a:sym typeface="Comic Sans MS"/>
            </a:endParaRPr>
          </a:p>
        </p:txBody>
      </p:sp>
      <p:sp>
        <p:nvSpPr>
          <p:cNvPr id="116" name="Google Shape;116;p17"/>
          <p:cNvSpPr txBox="1"/>
          <p:nvPr/>
        </p:nvSpPr>
        <p:spPr>
          <a:xfrm rot="1141122">
            <a:off x="5487382" y="2723427"/>
            <a:ext cx="1461902" cy="492487"/>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400">
                <a:solidFill>
                  <a:srgbClr val="0000FF"/>
                </a:solidFill>
                <a:latin typeface="Comic Sans MS"/>
                <a:ea typeface="Comic Sans MS"/>
                <a:cs typeface="Comic Sans MS"/>
                <a:sym typeface="Comic Sans MS"/>
              </a:rPr>
              <a:t>Respect</a:t>
            </a:r>
            <a:endParaRPr sz="2400">
              <a:solidFill>
                <a:srgbClr val="0000FF"/>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3800"/>
                                        <p:tgtEl>
                                          <p:spTgt spid="113"/>
                                        </p:tgtEl>
                                        <p:attrNameLst>
                                          <p:attrName>ppt_x</p:attrName>
                                        </p:attrNameLst>
                                      </p:cBhvr>
                                      <p:tavLst>
                                        <p:tav fmla="" tm="0">
                                          <p:val>
                                            <p:strVal val="#ppt_x-1"/>
                                          </p:val>
                                        </p:tav>
                                        <p:tav fmla="" tm="100000">
                                          <p:val>
                                            <p:strVal val="#ppt_x"/>
                                          </p:val>
                                        </p:tav>
                                      </p:tavLst>
                                    </p:anim>
                                  </p:childTnLst>
                                </p:cTn>
                              </p:par>
                            </p:childTnLst>
                          </p:cTn>
                        </p:par>
                        <p:par>
                          <p:cTn fill="hold">
                            <p:stCondLst>
                              <p:cond delay="3800"/>
                            </p:stCondLst>
                            <p:childTnLst>
                              <p:par>
                                <p:cTn fill="hold" nodeType="after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3700"/>
                                        <p:tgtEl>
                                          <p:spTgt spid="112"/>
                                        </p:tgtEl>
                                      </p:cBhvr>
                                    </p:animEffect>
                                  </p:childTnLst>
                                </p:cTn>
                              </p:par>
                            </p:childTnLst>
                          </p:cTn>
                        </p:par>
                        <p:par>
                          <p:cTn fill="hold">
                            <p:stCondLst>
                              <p:cond delay="7500"/>
                            </p:stCondLst>
                            <p:childTnLst>
                              <p:par>
                                <p:cTn fill="hold" nodeType="after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par>
                          <p:cTn fill="hold">
                            <p:stCondLst>
                              <p:cond delay="7500"/>
                            </p:stCondLst>
                            <p:childTnLst>
                              <p:par>
                                <p:cTn fill="hold" nodeType="afterEffect" presetClass="emph" presetID="8" presetSubtype="0">
                                  <p:stCondLst>
                                    <p:cond delay="0"/>
                                  </p:stCondLst>
                                  <p:childTnLst>
                                    <p:animRot by="-21600000">
                                      <p:cBhvr>
                                        <p:cTn dur="1000" fill="hold"/>
                                        <p:tgtEl>
                                          <p:spTgt spid="114"/>
                                        </p:tgtEl>
                                        <p:attrNameLst>
                                          <p:attrName>r</p:attrName>
                                        </p:attrNameLst>
                                      </p:cBhvr>
                                    </p:animRot>
                                  </p:childTnLst>
                                </p:cTn>
                              </p:par>
                            </p:childTnLst>
                          </p:cTn>
                        </p:par>
                        <p:par>
                          <p:cTn fill="hold">
                            <p:stCondLst>
                              <p:cond delay="8500"/>
                            </p:stCondLst>
                            <p:childTnLst>
                              <p:par>
                                <p:cTn fill="hold" nodeType="afterEffect" presetClass="entr" presetID="2" presetSubtype="4">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4100"/>
                                        <p:tgtEl>
                                          <p:spTgt spid="111"/>
                                        </p:tgtEl>
                                        <p:attrNameLst>
                                          <p:attrName>ppt_y</p:attrName>
                                        </p:attrNameLst>
                                      </p:cBhvr>
                                      <p:tavLst>
                                        <p:tav fmla="" tm="0">
                                          <p:val>
                                            <p:strVal val="#ppt_y+1"/>
                                          </p:val>
                                        </p:tav>
                                        <p:tav fmla="" tm="100000">
                                          <p:val>
                                            <p:strVal val="#ppt_y"/>
                                          </p:val>
                                        </p:tav>
                                      </p:tavLst>
                                    </p:anim>
                                  </p:childTnLst>
                                </p:cTn>
                              </p:par>
                            </p:childTnLst>
                          </p:cTn>
                        </p:par>
                        <p:par>
                          <p:cTn fill="hold">
                            <p:stCondLst>
                              <p:cond delay="12600"/>
                            </p:stCondLst>
                            <p:childTnLst>
                              <p:par>
                                <p:cTn fill="hold" nodeType="afterEffect" presetClass="entr" presetID="23" presetSubtype="16">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3800"/>
                                        <p:tgtEl>
                                          <p:spTgt spid="115"/>
                                        </p:tgtEl>
                                        <p:attrNameLst>
                                          <p:attrName>ppt_w</p:attrName>
                                        </p:attrNameLst>
                                      </p:cBhvr>
                                      <p:tavLst>
                                        <p:tav fmla="" tm="0">
                                          <p:val>
                                            <p:strVal val="0"/>
                                          </p:val>
                                        </p:tav>
                                        <p:tav fmla="" tm="100000">
                                          <p:val>
                                            <p:strVal val="#ppt_w"/>
                                          </p:val>
                                        </p:tav>
                                      </p:tavLst>
                                    </p:anim>
                                    <p:anim calcmode="lin" valueType="num">
                                      <p:cBhvr additive="base">
                                        <p:cTn dur="3800"/>
                                        <p:tgtEl>
                                          <p:spTgt spid="115"/>
                                        </p:tgtEl>
                                        <p:attrNameLst>
                                          <p:attrName>ppt_h</p:attrName>
                                        </p:attrNameLst>
                                      </p:cBhvr>
                                      <p:tavLst>
                                        <p:tav fmla="" tm="0">
                                          <p:val>
                                            <p:strVal val="0"/>
                                          </p:val>
                                        </p:tav>
                                        <p:tav fmla="" tm="100000">
                                          <p:val>
                                            <p:strVal val="#ppt_h"/>
                                          </p:val>
                                        </p:tav>
                                      </p:tavLst>
                                    </p:anim>
                                  </p:childTnLst>
                                </p:cTn>
                              </p:par>
                            </p:childTnLst>
                          </p:cTn>
                        </p:par>
                        <p:par>
                          <p:cTn fill="hold">
                            <p:stCondLst>
                              <p:cond delay="16400"/>
                            </p:stCondLst>
                            <p:childTnLst>
                              <p:par>
                                <p:cTn fill="hold" nodeType="afterEffect" presetClass="entr" presetID="2" presetSubtype="1">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4000"/>
                                        <p:tgtEl>
                                          <p:spTgt spid="11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Positive Self Talk</a:t>
            </a:r>
            <a:endParaRPr/>
          </a:p>
        </p:txBody>
      </p:sp>
      <p:sp>
        <p:nvSpPr>
          <p:cNvPr id="122" name="Google Shape;122;p18"/>
          <p:cNvSpPr txBox="1"/>
          <p:nvPr>
            <p:ph idx="1" type="body"/>
          </p:nvPr>
        </p:nvSpPr>
        <p:spPr>
          <a:xfrm>
            <a:off x="4840425" y="1192800"/>
            <a:ext cx="3881400" cy="300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7F7F7F"/>
                </a:solidFill>
                <a:latin typeface="Source Sans Pro"/>
                <a:ea typeface="Source Sans Pro"/>
                <a:cs typeface="Source Sans Pro"/>
                <a:sym typeface="Source Sans Pro"/>
              </a:rPr>
              <a:t>There will always be people who will judge you or not understand you. That isn’t your fault or something you need to fix. Be yourself and the right people will love and accept you for who you are. Be kind to yourself, not just other people!</a:t>
            </a:r>
            <a:endParaRPr b="1">
              <a:solidFill>
                <a:srgbClr val="7F7F7F"/>
              </a:solidFill>
              <a:latin typeface="Source Sans Pro"/>
              <a:ea typeface="Source Sans Pro"/>
              <a:cs typeface="Source Sans Pro"/>
              <a:sym typeface="Source Sans Pro"/>
            </a:endParaRPr>
          </a:p>
          <a:p>
            <a:pPr indent="0" lvl="0" marL="0" rtl="0" algn="l">
              <a:spcBef>
                <a:spcPts val="1200"/>
              </a:spcBef>
              <a:spcAft>
                <a:spcPts val="1200"/>
              </a:spcAft>
              <a:buNone/>
            </a:pPr>
            <a:r>
              <a:t/>
            </a:r>
            <a:endParaRPr/>
          </a:p>
        </p:txBody>
      </p:sp>
      <p:pic>
        <p:nvPicPr>
          <p:cNvPr id="123" name="Google Shape;123;p18"/>
          <p:cNvPicPr preferRelativeResize="0"/>
          <p:nvPr/>
        </p:nvPicPr>
        <p:blipFill rotWithShape="1">
          <a:blip r:embed="rId3">
            <a:alphaModFix/>
          </a:blip>
          <a:srcRect b="0" l="0" r="0" t="18969"/>
          <a:stretch/>
        </p:blipFill>
        <p:spPr>
          <a:xfrm>
            <a:off x="353775" y="1192800"/>
            <a:ext cx="3881350" cy="3065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Disability Pride means to me</a:t>
            </a:r>
            <a:endParaRPr/>
          </a:p>
        </p:txBody>
      </p:sp>
      <p:sp>
        <p:nvSpPr>
          <p:cNvPr id="129" name="Google Shape;129;p19"/>
          <p:cNvSpPr txBox="1"/>
          <p:nvPr>
            <p:ph idx="1" type="body"/>
          </p:nvPr>
        </p:nvSpPr>
        <p:spPr>
          <a:xfrm>
            <a:off x="458975" y="1017800"/>
            <a:ext cx="58542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 be proud of your identity, no matter the disability. </a:t>
            </a:r>
            <a:endParaRPr/>
          </a:p>
          <a:p>
            <a:pPr indent="0" lvl="0" marL="0" rtl="0" algn="l">
              <a:spcBef>
                <a:spcPts val="1200"/>
              </a:spcBef>
              <a:spcAft>
                <a:spcPts val="1200"/>
              </a:spcAft>
              <a:buNone/>
            </a:pPr>
            <a:r>
              <a:rPr lang="en"/>
              <a:t>I attended the Disability Pride Parade in Durham last year and met lots of people with all kinds of disabilities. Everyone had a great time celebrating their differences and there were lots of </a:t>
            </a:r>
            <a:r>
              <a:rPr lang="en"/>
              <a:t>positive</a:t>
            </a:r>
            <a:r>
              <a:rPr lang="en"/>
              <a:t> messages.</a:t>
            </a:r>
            <a:endParaRPr/>
          </a:p>
        </p:txBody>
      </p:sp>
      <p:pic>
        <p:nvPicPr>
          <p:cNvPr id="130" name="Google Shape;130;p19" title="Durham Disability Parade 7-27-23(s) (22 of 74).jpg"/>
          <p:cNvPicPr preferRelativeResize="0"/>
          <p:nvPr/>
        </p:nvPicPr>
        <p:blipFill>
          <a:blip r:embed="rId3">
            <a:alphaModFix/>
          </a:blip>
          <a:stretch>
            <a:fillRect/>
          </a:stretch>
        </p:blipFill>
        <p:spPr>
          <a:xfrm>
            <a:off x="1748825" y="2866275"/>
            <a:ext cx="2719520" cy="1889101"/>
          </a:xfrm>
          <a:prstGeom prst="rect">
            <a:avLst/>
          </a:prstGeom>
          <a:noFill/>
          <a:ln>
            <a:noFill/>
          </a:ln>
        </p:spPr>
      </p:pic>
      <p:pic>
        <p:nvPicPr>
          <p:cNvPr id="131" name="Google Shape;131;p19" title="Disability Pride Parade.JPG"/>
          <p:cNvPicPr preferRelativeResize="0"/>
          <p:nvPr/>
        </p:nvPicPr>
        <p:blipFill>
          <a:blip r:embed="rId4">
            <a:alphaModFix/>
          </a:blip>
          <a:stretch>
            <a:fillRect/>
          </a:stretch>
        </p:blipFill>
        <p:spPr>
          <a:xfrm>
            <a:off x="6434750" y="267150"/>
            <a:ext cx="2540799" cy="1694499"/>
          </a:xfrm>
          <a:prstGeom prst="rect">
            <a:avLst/>
          </a:prstGeom>
          <a:noFill/>
          <a:ln>
            <a:noFill/>
          </a:ln>
        </p:spPr>
      </p:pic>
      <p:pic>
        <p:nvPicPr>
          <p:cNvPr id="132" name="Google Shape;132;p19"/>
          <p:cNvPicPr preferRelativeResize="0"/>
          <p:nvPr/>
        </p:nvPicPr>
        <p:blipFill>
          <a:blip r:embed="rId5">
            <a:alphaModFix/>
          </a:blip>
          <a:stretch>
            <a:fillRect/>
          </a:stretch>
        </p:blipFill>
        <p:spPr>
          <a:xfrm rot="798818">
            <a:off x="6127163" y="2492801"/>
            <a:ext cx="1925528" cy="142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8" name="Google Shape;138;p2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9" name="Google Shape;139;p20"/>
          <p:cNvPicPr preferRelativeResize="0"/>
          <p:nvPr/>
        </p:nvPicPr>
        <p:blipFill>
          <a:blip r:embed="rId3">
            <a:alphaModFix/>
          </a:blip>
          <a:stretch>
            <a:fillRect/>
          </a:stretch>
        </p:blipFill>
        <p:spPr>
          <a:xfrm>
            <a:off x="0" y="0"/>
            <a:ext cx="9144002"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