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9" roundtripDataSignature="AMtx7mhmCs6a9QVodVKmyYT7+iSaytgT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11"/>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11"/>
          <p:cNvSpPr txBox="1"/>
          <p:nvPr>
            <p:ph type="ctrTitle"/>
          </p:nvPr>
        </p:nvSpPr>
        <p:spPr>
          <a:xfrm>
            <a:off x="510450" y="1257300"/>
            <a:ext cx="8123100" cy="1588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2" name="Google Shape;12;p11"/>
          <p:cNvSpPr txBox="1"/>
          <p:nvPr>
            <p:ph idx="1" type="subTitle"/>
          </p:nvPr>
        </p:nvSpPr>
        <p:spPr>
          <a:xfrm>
            <a:off x="510450" y="3182313"/>
            <a:ext cx="8123100" cy="63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0"/>
          <p:cNvSpPr txBox="1"/>
          <p:nvPr>
            <p:ph hasCustomPrompt="1" type="title"/>
          </p:nvPr>
        </p:nvSpPr>
        <p:spPr>
          <a:xfrm>
            <a:off x="311700" y="991475"/>
            <a:ext cx="8520600" cy="1917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1" name="Google Shape;51;p20"/>
          <p:cNvSpPr txBox="1"/>
          <p:nvPr>
            <p:ph idx="1" type="body"/>
          </p:nvPr>
        </p:nvSpPr>
        <p:spPr>
          <a:xfrm>
            <a:off x="311700" y="3071300"/>
            <a:ext cx="8520600" cy="901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p1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21" name="Google Shape;21;p13"/>
          <p:cNvSpPr txBox="1"/>
          <p:nvPr>
            <p:ph type="title"/>
          </p:nvPr>
        </p:nvSpPr>
        <p:spPr>
          <a:xfrm>
            <a:off x="510450" y="2057400"/>
            <a:ext cx="8123100" cy="77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2" name="Google Shape;2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17"/>
          <p:cNvSpPr txBox="1"/>
          <p:nvPr>
            <p:ph type="title"/>
          </p:nvPr>
        </p:nvSpPr>
        <p:spPr>
          <a:xfrm>
            <a:off x="490250" y="526350"/>
            <a:ext cx="57975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18"/>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18"/>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18"/>
          <p:cNvSpPr txBox="1"/>
          <p:nvPr>
            <p:ph type="title"/>
          </p:nvPr>
        </p:nvSpPr>
        <p:spPr>
          <a:xfrm>
            <a:off x="265500" y="1205825"/>
            <a:ext cx="4045200" cy="1509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18"/>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9"/>
          <p:cNvSpPr txBox="1"/>
          <p:nvPr>
            <p:ph idx="1" type="body"/>
          </p:nvPr>
        </p:nvSpPr>
        <p:spPr>
          <a:xfrm>
            <a:off x="311700" y="42368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Proxima Nova"/>
              <a:buChar char="●"/>
              <a:defRPr b="0" i="0" sz="1800" u="none" cap="none" strike="noStrike">
                <a:solidFill>
                  <a:schemeClr val="accent3"/>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9X-QvveaOk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510450" y="1257300"/>
            <a:ext cx="8123100" cy="1588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800"/>
              <a:buNone/>
            </a:pPr>
            <a:r>
              <a:rPr lang="en"/>
              <a:t>The Fair Housing Act (FHA)</a:t>
            </a:r>
            <a:endParaRPr/>
          </a:p>
        </p:txBody>
      </p:sp>
      <p:sp>
        <p:nvSpPr>
          <p:cNvPr id="60" name="Google Shape;60;p1"/>
          <p:cNvSpPr txBox="1"/>
          <p:nvPr>
            <p:ph idx="1" type="subTitle"/>
          </p:nvPr>
        </p:nvSpPr>
        <p:spPr>
          <a:xfrm>
            <a:off x="510450" y="3182313"/>
            <a:ext cx="8123100" cy="630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Meredith Huml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idx="1" type="body"/>
          </p:nvPr>
        </p:nvSpPr>
        <p:spPr>
          <a:xfrm>
            <a:off x="311700" y="755100"/>
            <a:ext cx="8520600" cy="1875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78260"/>
              <a:buNone/>
            </a:pPr>
            <a:r>
              <a:rPr b="1" lang="en" sz="2300"/>
              <a:t>Housing is a major part under the umbrella of the Independent Living Philosophy that we have discussed. We deserve to live in a safe space in the community of our choosing, and to live as independently as possible.</a:t>
            </a:r>
            <a:endParaRPr b="1" sz="2300"/>
          </a:p>
          <a:p>
            <a:pPr indent="0" lvl="0" marL="0" rtl="0" algn="l">
              <a:lnSpc>
                <a:spcPct val="115000"/>
              </a:lnSpc>
              <a:spcBef>
                <a:spcPts val="1200"/>
              </a:spcBef>
              <a:spcAft>
                <a:spcPts val="1200"/>
              </a:spcAft>
              <a:buSzPct val="100000"/>
              <a:buNone/>
            </a:pPr>
            <a:r>
              <a:rPr lang="en"/>
              <a:t>  </a:t>
            </a:r>
            <a:endParaRPr/>
          </a:p>
        </p:txBody>
      </p:sp>
      <p:pic>
        <p:nvPicPr>
          <p:cNvPr id="66" name="Google Shape;66;p2"/>
          <p:cNvPicPr preferRelativeResize="0"/>
          <p:nvPr/>
        </p:nvPicPr>
        <p:blipFill rotWithShape="1">
          <a:blip r:embed="rId3">
            <a:alphaModFix/>
          </a:blip>
          <a:srcRect b="0" l="0" r="0" t="0"/>
          <a:stretch/>
        </p:blipFill>
        <p:spPr>
          <a:xfrm>
            <a:off x="2600325" y="2325675"/>
            <a:ext cx="3943350" cy="251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Fair Housing Act of 1968</a:t>
            </a:r>
            <a:endParaRPr/>
          </a:p>
        </p:txBody>
      </p:sp>
      <p:sp>
        <p:nvSpPr>
          <p:cNvPr id="72" name="Google Shape;72;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b="1" lang="en" sz="2200"/>
              <a:t>The Fair Housing Act says that landlords, sellers, and homeowner’s associations cannot discriminate against people with disabilities. This means that they cannot refuse to rent to you or treat you poorly because you or your family member have a disability. </a:t>
            </a:r>
            <a:endParaRPr b="1"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Accommodations in housing</a:t>
            </a:r>
            <a:endParaRPr/>
          </a:p>
        </p:txBody>
      </p:sp>
      <p:sp>
        <p:nvSpPr>
          <p:cNvPr id="78" name="Google Shape;7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t>A reasonable accommodation is “</a:t>
            </a:r>
            <a:r>
              <a:rPr b="1" lang="en"/>
              <a:t>a change, exception, or adjustment to a rule, policy, practice, or service that may be necessary for a person with a disability to have an equal opportunity to use and enjoy a dwelling, including public and common use spaces.</a:t>
            </a:r>
            <a:r>
              <a:rPr lang="en"/>
              <a:t>”</a:t>
            </a:r>
            <a:endParaRPr/>
          </a:p>
          <a:p>
            <a:pPr indent="0" lvl="0" marL="0" rtl="0" algn="l">
              <a:lnSpc>
                <a:spcPct val="115000"/>
              </a:lnSpc>
              <a:spcBef>
                <a:spcPts val="1200"/>
              </a:spcBef>
              <a:spcAft>
                <a:spcPts val="0"/>
              </a:spcAft>
              <a:buSzPts val="1800"/>
              <a:buNone/>
            </a:pPr>
            <a:r>
              <a:rPr lang="en"/>
              <a:t>Examples of housing accommodations:</a:t>
            </a:r>
            <a:endParaRPr/>
          </a:p>
          <a:p>
            <a:pPr indent="-342900" lvl="0" marL="457200" rtl="0" algn="l">
              <a:lnSpc>
                <a:spcPct val="115000"/>
              </a:lnSpc>
              <a:spcBef>
                <a:spcPts val="1200"/>
              </a:spcBef>
              <a:spcAft>
                <a:spcPts val="0"/>
              </a:spcAft>
              <a:buSzPts val="1800"/>
              <a:buChar char="●"/>
            </a:pPr>
            <a:r>
              <a:rPr lang="en"/>
              <a:t>Having an emotional support animal in an apartment that doesn’t allow pets</a:t>
            </a:r>
            <a:endParaRPr/>
          </a:p>
          <a:p>
            <a:pPr indent="-342900" lvl="0" marL="457200" rtl="0" algn="l">
              <a:lnSpc>
                <a:spcPct val="115000"/>
              </a:lnSpc>
              <a:spcBef>
                <a:spcPts val="0"/>
              </a:spcBef>
              <a:spcAft>
                <a:spcPts val="0"/>
              </a:spcAft>
              <a:buSzPts val="1800"/>
              <a:buChar char="●"/>
            </a:pPr>
            <a:r>
              <a:rPr lang="en"/>
              <a:t>Placing a mailbox in a more accessible place</a:t>
            </a:r>
            <a:endParaRPr/>
          </a:p>
          <a:p>
            <a:pPr indent="-342900" lvl="0" marL="457200" rtl="0" algn="l">
              <a:lnSpc>
                <a:spcPct val="115000"/>
              </a:lnSpc>
              <a:spcBef>
                <a:spcPts val="0"/>
              </a:spcBef>
              <a:spcAft>
                <a:spcPts val="0"/>
              </a:spcAft>
              <a:buSzPts val="1800"/>
              <a:buChar char="●"/>
            </a:pPr>
            <a:r>
              <a:rPr lang="en" u="sng">
                <a:solidFill>
                  <a:schemeClr val="hlink"/>
                </a:solidFill>
                <a:hlinkClick r:id="rId3"/>
              </a:rPr>
              <a:t>https://www.youtube.com/watch?v=9X-QvveaOko</a:t>
            </a:r>
            <a:r>
              <a:rPr lang="en"/>
              <a:t> </a:t>
            </a:r>
            <a:endParaRPr/>
          </a:p>
          <a:p>
            <a:pPr indent="0" lvl="0" marL="0" rtl="0" algn="l">
              <a:lnSpc>
                <a:spcPct val="115000"/>
              </a:lnSpc>
              <a:spcBef>
                <a:spcPts val="1200"/>
              </a:spcBef>
              <a:spcAft>
                <a:spcPts val="1200"/>
              </a:spcAft>
              <a:buSzPts val="1800"/>
              <a:buNone/>
            </a:pPr>
            <a:r>
              <a:rPr lang="en"/>
              <a:t>What are some accommodations you may need or have asked for at some point?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4" name="Google Shape;8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To qualify for a reasonable accommodation in your housing, you must have a disability and the reasonable accommodation must be necessary to give you an equal opportunity to use and enjoy your home.</a:t>
            </a:r>
            <a:r>
              <a:rPr b="1" lang="en"/>
              <a:t> A landlord’s failure to grant a reasonable accommodation request is discrimination.</a:t>
            </a:r>
            <a:r>
              <a:rPr lang="en"/>
              <a:t> BUT, if the request is not reasonable, the landlord doesn’t have to grant it. A request is not reasonable if it would cause an undue hardship or if it would somehow fundamentally change the landlord’s business.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in housing</a:t>
            </a:r>
            <a:endParaRPr/>
          </a:p>
        </p:txBody>
      </p:sp>
      <p:sp>
        <p:nvSpPr>
          <p:cNvPr id="90" name="Google Shape;9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 reasonable modification is a </a:t>
            </a:r>
            <a:r>
              <a:rPr b="1" lang="en"/>
              <a:t>physical change to a structure or its surroundings that you need because of your disability</a:t>
            </a:r>
            <a:r>
              <a:rPr lang="en"/>
              <a:t>. Landlords must allow reasonable modifications in housing, but renters usually pay for the modification. Examples of modifications:</a:t>
            </a:r>
            <a:endParaRPr/>
          </a:p>
          <a:p>
            <a:pPr indent="-342900" lvl="0" marL="457200" rtl="0" algn="l">
              <a:lnSpc>
                <a:spcPct val="115000"/>
              </a:lnSpc>
              <a:spcBef>
                <a:spcPts val="1200"/>
              </a:spcBef>
              <a:spcAft>
                <a:spcPts val="0"/>
              </a:spcAft>
              <a:buSzPts val="1800"/>
              <a:buChar char="●"/>
            </a:pPr>
            <a:r>
              <a:rPr lang="en"/>
              <a:t>Installing ramps</a:t>
            </a:r>
            <a:endParaRPr/>
          </a:p>
          <a:p>
            <a:pPr indent="-342900" lvl="0" marL="457200" rtl="0" algn="l">
              <a:lnSpc>
                <a:spcPct val="115000"/>
              </a:lnSpc>
              <a:spcBef>
                <a:spcPts val="0"/>
              </a:spcBef>
              <a:spcAft>
                <a:spcPts val="0"/>
              </a:spcAft>
              <a:buSzPts val="1800"/>
              <a:buChar char="●"/>
            </a:pPr>
            <a:r>
              <a:rPr lang="en"/>
              <a:t>Installing visual-alerting fire alarms and doorbells</a:t>
            </a:r>
            <a:endParaRPr/>
          </a:p>
          <a:p>
            <a:pPr indent="0" lvl="0" marL="0" rtl="0" algn="l">
              <a:lnSpc>
                <a:spcPct val="115000"/>
              </a:lnSpc>
              <a:spcBef>
                <a:spcPts val="1200"/>
              </a:spcBef>
              <a:spcAft>
                <a:spcPts val="1200"/>
              </a:spcAft>
              <a:buSzPts val="1800"/>
              <a:buNone/>
            </a:pPr>
            <a:r>
              <a:rPr lang="en"/>
              <a:t>What are some modifications you may need or have requested at some point?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txBox="1"/>
          <p:nvPr>
            <p:ph idx="1" type="body"/>
          </p:nvPr>
        </p:nvSpPr>
        <p:spPr>
          <a:xfrm>
            <a:off x="311700" y="394100"/>
            <a:ext cx="8520600" cy="4174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en"/>
              <a:t>You need to ask for the reasonable accommodation or modification in writing, and you have the right to ask for one at any time</a:t>
            </a:r>
            <a:r>
              <a:rPr lang="en"/>
              <a:t>.</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rPr lang="en"/>
              <a:t>Landlords may not ask for your specific diagnosis, or any other detailed or extensive information or documentation related to your disability. </a:t>
            </a:r>
            <a:r>
              <a:rPr b="1" lang="en"/>
              <a:t>Housing providers are never entitled to your medical records.</a:t>
            </a:r>
            <a:endParaRPr/>
          </a:p>
          <a:p>
            <a:pPr indent="0" lvl="0" marL="0" rtl="0" algn="l">
              <a:lnSpc>
                <a:spcPct val="115000"/>
              </a:lnSpc>
              <a:spcBef>
                <a:spcPts val="1200"/>
              </a:spcBef>
              <a:spcAft>
                <a:spcPts val="1200"/>
              </a:spcAft>
              <a:buSzPts val="1800"/>
              <a:buNone/>
            </a:pPr>
            <a:r>
              <a:rPr lang="en"/>
              <a:t>Landlords cannot insist that the documentation be provided in any particular form. For example, if your landlord says that you have to use a particular form for your request, or if the landlord asks that your doctor fill out a particular form, you do not need to do that. Instead, you can submit letters from yourself and your doctor (such as the examples at the end of this packet). You can fill out your landlord’s preferred forms if you want, but you do not have to.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8"/>
          <p:cNvSpPr txBox="1"/>
          <p:nvPr>
            <p:ph idx="1" type="body"/>
          </p:nvPr>
        </p:nvSpPr>
        <p:spPr>
          <a:xfrm>
            <a:off x="311700" y="306700"/>
            <a:ext cx="8520600" cy="4262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523"/>
              <a:buNone/>
            </a:pPr>
            <a:r>
              <a:rPr lang="en" sz="1355"/>
              <a:t>If you think your housing rights are being violated, you have two options: you can file a housing discrimination complaint or you may file a lawsuit in court.</a:t>
            </a:r>
            <a:endParaRPr sz="1355"/>
          </a:p>
          <a:p>
            <a:pPr indent="0" lvl="0" marL="0" rtl="0" algn="l">
              <a:lnSpc>
                <a:spcPct val="95000"/>
              </a:lnSpc>
              <a:spcBef>
                <a:spcPts val="1200"/>
              </a:spcBef>
              <a:spcAft>
                <a:spcPts val="0"/>
              </a:spcAft>
              <a:buSzPts val="523"/>
              <a:buNone/>
            </a:pPr>
            <a:r>
              <a:rPr b="1" lang="en" sz="1355"/>
              <a:t>If you want  to file a housing discrimination complaint, you may contact the following agencies:</a:t>
            </a:r>
            <a:endParaRPr b="1" sz="1355"/>
          </a:p>
          <a:p>
            <a:pPr indent="0" lvl="0" marL="0" rtl="0" algn="l">
              <a:lnSpc>
                <a:spcPct val="95000"/>
              </a:lnSpc>
              <a:spcBef>
                <a:spcPts val="1200"/>
              </a:spcBef>
              <a:spcAft>
                <a:spcPts val="0"/>
              </a:spcAft>
              <a:buSzPts val="523"/>
              <a:buNone/>
            </a:pPr>
            <a:r>
              <a:rPr lang="en" sz="1355" u="sng"/>
              <a:t>NC Human Relations Commission</a:t>
            </a:r>
            <a:r>
              <a:rPr lang="en" sz="1355"/>
              <a:t> – (919) 431-3103 or toll free at 1 (866) 324-7474 or https://www.oah.nc.gov/civil-rights-division/housing-discrimination.</a:t>
            </a:r>
            <a:endParaRPr sz="1355"/>
          </a:p>
          <a:p>
            <a:pPr indent="0" lvl="0" marL="0" rtl="0" algn="l">
              <a:lnSpc>
                <a:spcPct val="95000"/>
              </a:lnSpc>
              <a:spcBef>
                <a:spcPts val="1200"/>
              </a:spcBef>
              <a:spcAft>
                <a:spcPts val="0"/>
              </a:spcAft>
              <a:buSzPts val="523"/>
              <a:buNone/>
            </a:pPr>
            <a:r>
              <a:rPr lang="en" sz="1355" u="sng"/>
              <a:t>Department of Housing and Urban Development (HUD)</a:t>
            </a:r>
            <a:r>
              <a:rPr lang="en" sz="1355"/>
              <a:t> – (800) 669-9777 or https://www.hud.gov/program_offices/fair_housing_equal_opp/online-complaint</a:t>
            </a:r>
            <a:endParaRPr sz="1355"/>
          </a:p>
          <a:p>
            <a:pPr indent="0" lvl="0" marL="0" rtl="0" algn="l">
              <a:lnSpc>
                <a:spcPct val="95000"/>
              </a:lnSpc>
              <a:spcBef>
                <a:spcPts val="1200"/>
              </a:spcBef>
              <a:spcAft>
                <a:spcPts val="0"/>
              </a:spcAft>
              <a:buSzPts val="523"/>
              <a:buNone/>
            </a:pPr>
            <a:r>
              <a:rPr lang="en" sz="1355"/>
              <a:t>More information about your housing rights, or to find an attorney, contact:</a:t>
            </a:r>
            <a:endParaRPr sz="1355"/>
          </a:p>
          <a:p>
            <a:pPr indent="0" lvl="0" marL="0" rtl="0" algn="l">
              <a:lnSpc>
                <a:spcPct val="95000"/>
              </a:lnSpc>
              <a:spcBef>
                <a:spcPts val="1200"/>
              </a:spcBef>
              <a:spcAft>
                <a:spcPts val="0"/>
              </a:spcAft>
              <a:buSzPts val="523"/>
              <a:buNone/>
            </a:pPr>
            <a:r>
              <a:rPr lang="en" sz="1355" u="sng"/>
              <a:t>Disability Rights North Carolina</a:t>
            </a:r>
            <a:r>
              <a:rPr lang="en" sz="1355"/>
              <a:t> – (919) 856-2195 or disabilityrightsnc.org</a:t>
            </a:r>
            <a:endParaRPr sz="1355"/>
          </a:p>
          <a:p>
            <a:pPr indent="0" lvl="0" marL="0" rtl="0" algn="l">
              <a:lnSpc>
                <a:spcPct val="95000"/>
              </a:lnSpc>
              <a:spcBef>
                <a:spcPts val="1200"/>
              </a:spcBef>
              <a:spcAft>
                <a:spcPts val="0"/>
              </a:spcAft>
              <a:buSzPts val="523"/>
              <a:buNone/>
            </a:pPr>
            <a:r>
              <a:rPr lang="en" sz="1355" u="sng"/>
              <a:t>Fair Housing Project of Legal Aid of NC</a:t>
            </a:r>
            <a:r>
              <a:rPr lang="en" sz="1355"/>
              <a:t> – (855) 797-3247 or fairhousingnc.org</a:t>
            </a:r>
            <a:endParaRPr sz="1355"/>
          </a:p>
          <a:p>
            <a:pPr indent="0" lvl="0" marL="0" rtl="0" algn="l">
              <a:lnSpc>
                <a:spcPct val="95000"/>
              </a:lnSpc>
              <a:spcBef>
                <a:spcPts val="1200"/>
              </a:spcBef>
              <a:spcAft>
                <a:spcPts val="1200"/>
              </a:spcAft>
              <a:buSzPts val="523"/>
              <a:buNone/>
            </a:pPr>
            <a:r>
              <a:rPr b="1" lang="en" sz="1754"/>
              <a:t>It is important to document everything! Write everything down. If you can, communicate with your landlord through email so that you have evidence in case you need to file a complaint or a lawsuit.</a:t>
            </a:r>
            <a:endParaRPr b="1" sz="1754"/>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120"/>
              <a:t>Questions?</a:t>
            </a:r>
            <a:endParaRPr b="1" sz="3120"/>
          </a:p>
        </p:txBody>
      </p:sp>
      <p:pic>
        <p:nvPicPr>
          <p:cNvPr id="106" name="Google Shape;106;p9"/>
          <p:cNvPicPr preferRelativeResize="0"/>
          <p:nvPr/>
        </p:nvPicPr>
        <p:blipFill rotWithShape="1">
          <a:blip r:embed="rId3">
            <a:alphaModFix/>
          </a:blip>
          <a:srcRect b="0" l="0" r="0" t="0"/>
          <a:stretch/>
        </p:blipFill>
        <p:spPr>
          <a:xfrm>
            <a:off x="2094900" y="1017725"/>
            <a:ext cx="1929599" cy="3710623"/>
          </a:xfrm>
          <a:prstGeom prst="rect">
            <a:avLst/>
          </a:prstGeom>
          <a:noFill/>
          <a:ln>
            <a:noFill/>
          </a:ln>
        </p:spPr>
      </p:pic>
      <p:pic>
        <p:nvPicPr>
          <p:cNvPr id="107" name="Google Shape;107;p9"/>
          <p:cNvPicPr preferRelativeResize="0"/>
          <p:nvPr/>
        </p:nvPicPr>
        <p:blipFill rotWithShape="1">
          <a:blip r:embed="rId4">
            <a:alphaModFix/>
          </a:blip>
          <a:srcRect b="0" l="0" r="0" t="0"/>
          <a:stretch/>
        </p:blipFill>
        <p:spPr>
          <a:xfrm>
            <a:off x="4164424" y="962550"/>
            <a:ext cx="2865731"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