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Amatic SC"/>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AmaticSC-bold.fntdata"/><Relationship Id="rId6" Type="http://schemas.openxmlformats.org/officeDocument/2006/relationships/slide" Target="slides/slide1.xml"/><Relationship Id="rId18" Type="http://schemas.openxmlformats.org/officeDocument/2006/relationships/font" Target="fonts/AmaticSC-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37fc5f0ee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37fc5f0ee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37fc5f0ee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37fc5f0ee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37fc5f0eed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37fc5f0eed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37fc5f0ee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37fc5f0ee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37fc5f0e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37fc5f0e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37fc5f0ee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37fc5f0ee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37fc5f0ee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37fc5f0ee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37fc5f0eed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37fc5f0eed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37fc5f0eed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37fc5f0eed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37fc5f0eed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37fc5f0ee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37fc5f0ee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37fc5f0ee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wellnessworkdays.com/post/rewire-your-brain-with-gratitud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youtube.com/watch?v=bARpudRvNgA" TargetMode="External"/><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01700"/>
            <a:ext cx="8520600" cy="1086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7500">
                <a:latin typeface="Amatic SC"/>
                <a:ea typeface="Amatic SC"/>
                <a:cs typeface="Amatic SC"/>
                <a:sym typeface="Amatic SC"/>
              </a:rPr>
              <a:t>Self-Care</a:t>
            </a:r>
            <a:endParaRPr b="1" sz="7500">
              <a:latin typeface="Amatic SC"/>
              <a:ea typeface="Amatic SC"/>
              <a:cs typeface="Amatic SC"/>
              <a:sym typeface="Amatic SC"/>
            </a:endParaRPr>
          </a:p>
        </p:txBody>
      </p:sp>
      <p:pic>
        <p:nvPicPr>
          <p:cNvPr id="55" name="Google Shape;55;p13"/>
          <p:cNvPicPr preferRelativeResize="0"/>
          <p:nvPr/>
        </p:nvPicPr>
        <p:blipFill>
          <a:blip r:embed="rId3">
            <a:alphaModFix/>
          </a:blip>
          <a:stretch>
            <a:fillRect/>
          </a:stretch>
        </p:blipFill>
        <p:spPr>
          <a:xfrm>
            <a:off x="2464139" y="1874850"/>
            <a:ext cx="4215724" cy="3313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020" u="sng">
                <a:latin typeface="Amatic SC"/>
                <a:ea typeface="Amatic SC"/>
                <a:cs typeface="Amatic SC"/>
                <a:sym typeface="Amatic SC"/>
              </a:rPr>
              <a:t>Setting boundaries</a:t>
            </a:r>
            <a:endParaRPr b="1" sz="4020" u="sng">
              <a:latin typeface="Amatic SC"/>
              <a:ea typeface="Amatic SC"/>
              <a:cs typeface="Amatic SC"/>
              <a:sym typeface="Amatic SC"/>
            </a:endParaRPr>
          </a:p>
        </p:txBody>
      </p:sp>
      <p:sp>
        <p:nvSpPr>
          <p:cNvPr id="114" name="Google Shape;114;p22"/>
          <p:cNvSpPr txBox="1"/>
          <p:nvPr>
            <p:ph idx="1" type="body"/>
          </p:nvPr>
        </p:nvSpPr>
        <p:spPr>
          <a:xfrm>
            <a:off x="4572000" y="1162275"/>
            <a:ext cx="42603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u="sng"/>
              <a:t>Examples:</a:t>
            </a:r>
            <a:endParaRPr u="sng"/>
          </a:p>
          <a:p>
            <a:pPr indent="0" lvl="0" marL="0" rtl="0" algn="l">
              <a:spcBef>
                <a:spcPts val="1200"/>
              </a:spcBef>
              <a:spcAft>
                <a:spcPts val="0"/>
              </a:spcAft>
              <a:buNone/>
            </a:pPr>
            <a:r>
              <a:rPr lang="en"/>
              <a:t>“I need some alone tonight, so I won’t be able to go to the party.”</a:t>
            </a:r>
            <a:endParaRPr/>
          </a:p>
          <a:p>
            <a:pPr indent="0" lvl="0" marL="0" rtl="0" algn="l">
              <a:spcBef>
                <a:spcPts val="1200"/>
              </a:spcBef>
              <a:spcAft>
                <a:spcPts val="0"/>
              </a:spcAft>
              <a:buNone/>
            </a:pPr>
            <a:r>
              <a:rPr lang="en"/>
              <a:t>“I </a:t>
            </a:r>
            <a:r>
              <a:rPr lang="en"/>
              <a:t>need some time to process this information before I can give you a response.”</a:t>
            </a:r>
            <a:endParaRPr/>
          </a:p>
          <a:p>
            <a:pPr indent="0" lvl="0" marL="0" rtl="0" algn="l">
              <a:spcBef>
                <a:spcPts val="1200"/>
              </a:spcBef>
              <a:spcAft>
                <a:spcPts val="1200"/>
              </a:spcAft>
              <a:buNone/>
            </a:pPr>
            <a:r>
              <a:rPr lang="en"/>
              <a:t>“I won’t be able to continue this conversation if you choose to call names and yell.”</a:t>
            </a:r>
            <a:endParaRPr/>
          </a:p>
        </p:txBody>
      </p:sp>
      <p:pic>
        <p:nvPicPr>
          <p:cNvPr id="115" name="Google Shape;115;p22"/>
          <p:cNvPicPr preferRelativeResize="0"/>
          <p:nvPr/>
        </p:nvPicPr>
        <p:blipFill>
          <a:blip r:embed="rId3">
            <a:alphaModFix/>
          </a:blip>
          <a:stretch>
            <a:fillRect/>
          </a:stretch>
        </p:blipFill>
        <p:spPr>
          <a:xfrm>
            <a:off x="162175" y="1669775"/>
            <a:ext cx="4267198" cy="256031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020" u="sng">
                <a:latin typeface="Amatic SC"/>
                <a:ea typeface="Amatic SC"/>
                <a:cs typeface="Amatic SC"/>
                <a:sym typeface="Amatic SC"/>
              </a:rPr>
              <a:t>Practicing gratitude</a:t>
            </a:r>
            <a:endParaRPr b="1" sz="4020" u="sng">
              <a:latin typeface="Amatic SC"/>
              <a:ea typeface="Amatic SC"/>
              <a:cs typeface="Amatic SC"/>
              <a:sym typeface="Amatic SC"/>
            </a:endParaRPr>
          </a:p>
        </p:txBody>
      </p:sp>
      <p:sp>
        <p:nvSpPr>
          <p:cNvPr id="121" name="Google Shape;121;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en"/>
              <a:t>Practicing gratitude and being thankful for what we have affects all of the types of self-care that we’ve talked about. It gives us more happiness, better self-esteem, better relationships, less stress, more mental resistance, and more. </a:t>
            </a:r>
            <a:endParaRPr/>
          </a:p>
          <a:p>
            <a:pPr indent="0" lvl="0" marL="0" rtl="0" algn="l">
              <a:spcBef>
                <a:spcPts val="1200"/>
              </a:spcBef>
              <a:spcAft>
                <a:spcPts val="0"/>
              </a:spcAft>
              <a:buNone/>
            </a:pPr>
            <a:r>
              <a:rPr lang="en"/>
              <a:t>Personal example: I have chronic fatigue, chronic pain, Muscular Dystrophy, Epilepsy, had to give up many of my passions </a:t>
            </a:r>
            <a:r>
              <a:rPr lang="en"/>
              <a:t>because</a:t>
            </a:r>
            <a:r>
              <a:rPr lang="en"/>
              <a:t> of my disabilities, and anxiety that can sometimes feel crippling. I also have a bed, a roof over my head, food to eat, friends and family </a:t>
            </a:r>
            <a:r>
              <a:rPr lang="en"/>
              <a:t>who love me, I’ve gotten to experience beautiful things and adventures, I have a dog and 2 cats who always make me feel better.</a:t>
            </a:r>
            <a:endParaRPr/>
          </a:p>
          <a:p>
            <a:pPr indent="0" lvl="0" marL="0" rtl="0" algn="l">
              <a:spcBef>
                <a:spcPts val="1200"/>
              </a:spcBef>
              <a:spcAft>
                <a:spcPts val="0"/>
              </a:spcAft>
              <a:buNone/>
            </a:pPr>
            <a:r>
              <a:rPr lang="en"/>
              <a:t>Ways to practice gratitude:</a:t>
            </a:r>
            <a:endParaRPr/>
          </a:p>
          <a:p>
            <a:pPr indent="-317182" lvl="0" marL="457200" rtl="0" algn="l">
              <a:spcBef>
                <a:spcPts val="1200"/>
              </a:spcBef>
              <a:spcAft>
                <a:spcPts val="0"/>
              </a:spcAft>
              <a:buSzPct val="100000"/>
              <a:buChar char="●"/>
            </a:pPr>
            <a:r>
              <a:rPr lang="en"/>
              <a:t>Write down a list of things that you are grateful for, save it for when you’re having a tough day</a:t>
            </a:r>
            <a:endParaRPr/>
          </a:p>
          <a:p>
            <a:pPr indent="-317182" lvl="0" marL="457200" rtl="0" algn="l">
              <a:spcBef>
                <a:spcPts val="0"/>
              </a:spcBef>
              <a:spcAft>
                <a:spcPts val="0"/>
              </a:spcAft>
              <a:buSzPct val="100000"/>
              <a:buChar char="●"/>
            </a:pPr>
            <a:r>
              <a:rPr lang="en"/>
              <a:t>Begin and end your day a “thank you” to the universe, God, or whoever you’d like!</a:t>
            </a:r>
            <a:endParaRPr/>
          </a:p>
          <a:p>
            <a:pPr indent="-297497" lvl="1" marL="914400" rtl="0" algn="l">
              <a:spcBef>
                <a:spcPts val="0"/>
              </a:spcBef>
              <a:spcAft>
                <a:spcPts val="0"/>
              </a:spcAft>
              <a:buSzPct val="100000"/>
              <a:buChar char="○"/>
            </a:pPr>
            <a:r>
              <a:rPr lang="en"/>
              <a:t>Ex. “Thank you for giving me another day and chance to love myself and others.”</a:t>
            </a:r>
            <a:endParaRPr/>
          </a:p>
          <a:p>
            <a:pPr indent="0" lvl="0" marL="0" rtl="0" algn="l">
              <a:spcBef>
                <a:spcPts val="1200"/>
              </a:spcBef>
              <a:spcAft>
                <a:spcPts val="1200"/>
              </a:spcAft>
              <a:buNone/>
            </a:pPr>
            <a:r>
              <a:rPr lang="en" u="sng">
                <a:solidFill>
                  <a:schemeClr val="hlink"/>
                </a:solidFill>
                <a:hlinkClick r:id="rId3"/>
              </a:rPr>
              <a:t>https://www.wellnessworkdays.com/post/rewire-your-brain-with-gratitude</a:t>
            </a:r>
            <a:r>
              <a:rPr lang="en"/>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020" u="sng">
                <a:latin typeface="Amatic SC"/>
                <a:ea typeface="Amatic SC"/>
                <a:cs typeface="Amatic SC"/>
                <a:sym typeface="Amatic SC"/>
              </a:rPr>
              <a:t>How can our disabilities affect our self-care?</a:t>
            </a:r>
            <a:endParaRPr b="1" sz="4020" u="sng">
              <a:latin typeface="Amatic SC"/>
              <a:ea typeface="Amatic SC"/>
              <a:cs typeface="Amatic SC"/>
              <a:sym typeface="Amatic SC"/>
            </a:endParaRPr>
          </a:p>
        </p:txBody>
      </p:sp>
      <p:sp>
        <p:nvSpPr>
          <p:cNvPr id="127" name="Google Shape;127;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020" u="sng">
                <a:latin typeface="Amatic SC"/>
                <a:ea typeface="Amatic SC"/>
                <a:cs typeface="Amatic SC"/>
                <a:sym typeface="Amatic SC"/>
              </a:rPr>
              <a:t>Agenda</a:t>
            </a:r>
            <a:endParaRPr b="1" sz="4020" u="sng">
              <a:latin typeface="Amatic SC"/>
              <a:ea typeface="Amatic SC"/>
              <a:cs typeface="Amatic SC"/>
              <a:sym typeface="Amatic SC"/>
            </a:endParaRPr>
          </a:p>
        </p:txBody>
      </p:sp>
      <p:sp>
        <p:nvSpPr>
          <p:cNvPr id="61" name="Google Shape;61;p14"/>
          <p:cNvSpPr txBox="1"/>
          <p:nvPr>
            <p:ph idx="1" type="body"/>
          </p:nvPr>
        </p:nvSpPr>
        <p:spPr>
          <a:xfrm>
            <a:off x="311700" y="1152475"/>
            <a:ext cx="36855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Introduction</a:t>
            </a:r>
            <a:endParaRPr/>
          </a:p>
          <a:p>
            <a:pPr indent="-342900" lvl="0" marL="457200" rtl="0" algn="l">
              <a:spcBef>
                <a:spcPts val="0"/>
              </a:spcBef>
              <a:spcAft>
                <a:spcPts val="0"/>
              </a:spcAft>
              <a:buSzPts val="1800"/>
              <a:buChar char="●"/>
            </a:pPr>
            <a:r>
              <a:rPr lang="en"/>
              <a:t>5 types of self-care</a:t>
            </a:r>
            <a:endParaRPr/>
          </a:p>
          <a:p>
            <a:pPr indent="-342900" lvl="0" marL="457200" rtl="0" algn="l">
              <a:spcBef>
                <a:spcPts val="0"/>
              </a:spcBef>
              <a:spcAft>
                <a:spcPts val="0"/>
              </a:spcAft>
              <a:buSzPts val="1800"/>
              <a:buChar char="●"/>
            </a:pPr>
            <a:r>
              <a:rPr lang="en"/>
              <a:t>Physical</a:t>
            </a:r>
            <a:endParaRPr/>
          </a:p>
          <a:p>
            <a:pPr indent="-342900" lvl="0" marL="457200" rtl="0" algn="l">
              <a:spcBef>
                <a:spcPts val="0"/>
              </a:spcBef>
              <a:spcAft>
                <a:spcPts val="0"/>
              </a:spcAft>
              <a:buSzPts val="1800"/>
              <a:buChar char="●"/>
            </a:pPr>
            <a:r>
              <a:rPr lang="en"/>
              <a:t>Social</a:t>
            </a:r>
            <a:endParaRPr/>
          </a:p>
          <a:p>
            <a:pPr indent="-342900" lvl="0" marL="457200" rtl="0" algn="l">
              <a:spcBef>
                <a:spcPts val="0"/>
              </a:spcBef>
              <a:spcAft>
                <a:spcPts val="0"/>
              </a:spcAft>
              <a:buSzPts val="1800"/>
              <a:buChar char="●"/>
            </a:pPr>
            <a:r>
              <a:rPr lang="en"/>
              <a:t>Mental</a:t>
            </a:r>
            <a:endParaRPr/>
          </a:p>
          <a:p>
            <a:pPr indent="-342900" lvl="0" marL="457200" rtl="0" algn="l">
              <a:spcBef>
                <a:spcPts val="0"/>
              </a:spcBef>
              <a:spcAft>
                <a:spcPts val="0"/>
              </a:spcAft>
              <a:buSzPts val="1800"/>
              <a:buChar char="●"/>
            </a:pPr>
            <a:r>
              <a:rPr lang="en"/>
              <a:t>Emotional</a:t>
            </a:r>
            <a:endParaRPr/>
          </a:p>
          <a:p>
            <a:pPr indent="-342900" lvl="0" marL="457200" rtl="0" algn="l">
              <a:spcBef>
                <a:spcPts val="0"/>
              </a:spcBef>
              <a:spcAft>
                <a:spcPts val="0"/>
              </a:spcAft>
              <a:buSzPts val="1800"/>
              <a:buChar char="●"/>
            </a:pPr>
            <a:r>
              <a:rPr lang="en"/>
              <a:t>Spiritual </a:t>
            </a:r>
            <a:endParaRPr/>
          </a:p>
          <a:p>
            <a:pPr indent="-342900" lvl="0" marL="457200" rtl="0" algn="l">
              <a:spcBef>
                <a:spcPts val="0"/>
              </a:spcBef>
              <a:spcAft>
                <a:spcPts val="0"/>
              </a:spcAft>
              <a:buSzPts val="1800"/>
              <a:buChar char="●"/>
            </a:pPr>
            <a:r>
              <a:rPr lang="en"/>
              <a:t>Setting boundaries</a:t>
            </a:r>
            <a:endParaRPr/>
          </a:p>
          <a:p>
            <a:pPr indent="-342900" lvl="0" marL="457200" rtl="0" algn="l">
              <a:spcBef>
                <a:spcPts val="0"/>
              </a:spcBef>
              <a:spcAft>
                <a:spcPts val="0"/>
              </a:spcAft>
              <a:buSzPts val="1800"/>
              <a:buChar char="●"/>
            </a:pPr>
            <a:r>
              <a:rPr lang="en"/>
              <a:t>Practicing gratitude</a:t>
            </a:r>
            <a:endParaRPr/>
          </a:p>
          <a:p>
            <a:pPr indent="-342900" lvl="0" marL="457200" rtl="0" algn="l">
              <a:spcBef>
                <a:spcPts val="0"/>
              </a:spcBef>
              <a:spcAft>
                <a:spcPts val="0"/>
              </a:spcAft>
              <a:buSzPts val="1800"/>
              <a:buChar char="●"/>
            </a:pPr>
            <a:r>
              <a:rPr lang="en"/>
              <a:t>Disability and self-care</a:t>
            </a:r>
            <a:endParaRPr/>
          </a:p>
        </p:txBody>
      </p:sp>
      <p:pic>
        <p:nvPicPr>
          <p:cNvPr id="62" name="Google Shape;62;p14"/>
          <p:cNvPicPr preferRelativeResize="0"/>
          <p:nvPr/>
        </p:nvPicPr>
        <p:blipFill>
          <a:blip r:embed="rId3">
            <a:alphaModFix/>
          </a:blip>
          <a:stretch>
            <a:fillRect/>
          </a:stretch>
        </p:blipFill>
        <p:spPr>
          <a:xfrm>
            <a:off x="3914450" y="457011"/>
            <a:ext cx="4560075" cy="4381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020" u="sng">
                <a:latin typeface="Amatic SC"/>
                <a:ea typeface="Amatic SC"/>
                <a:cs typeface="Amatic SC"/>
                <a:sym typeface="Amatic SC"/>
              </a:rPr>
              <a:t>You can’t pour from an empty cup!</a:t>
            </a:r>
            <a:endParaRPr b="1" sz="4020" u="sng">
              <a:latin typeface="Amatic SC"/>
              <a:ea typeface="Amatic SC"/>
              <a:cs typeface="Amatic SC"/>
              <a:sym typeface="Amatic SC"/>
            </a:endParaRPr>
          </a:p>
        </p:txBody>
      </p:sp>
      <p:sp>
        <p:nvSpPr>
          <p:cNvPr id="68" name="Google Shape;68;p15"/>
          <p:cNvSpPr txBox="1"/>
          <p:nvPr>
            <p:ph idx="1" type="body"/>
          </p:nvPr>
        </p:nvSpPr>
        <p:spPr>
          <a:xfrm>
            <a:off x="311700" y="131692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a:t>
            </a:r>
            <a:r>
              <a:rPr lang="en"/>
              <a:t>n order for us as humans to effectively take care of others, put our energy into things we love, and reach our goals, we must first take care of ourselves.</a:t>
            </a:r>
            <a:endParaRPr/>
          </a:p>
        </p:txBody>
      </p:sp>
      <p:pic>
        <p:nvPicPr>
          <p:cNvPr id="69" name="Google Shape;69;p15"/>
          <p:cNvPicPr preferRelativeResize="0"/>
          <p:nvPr/>
        </p:nvPicPr>
        <p:blipFill>
          <a:blip r:embed="rId3">
            <a:alphaModFix/>
          </a:blip>
          <a:stretch>
            <a:fillRect/>
          </a:stretch>
        </p:blipFill>
        <p:spPr>
          <a:xfrm>
            <a:off x="4724400" y="1170125"/>
            <a:ext cx="4126201" cy="3820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020" u="sng">
                <a:latin typeface="Amatic SC"/>
                <a:ea typeface="Amatic SC"/>
                <a:cs typeface="Amatic SC"/>
                <a:sym typeface="Amatic SC"/>
              </a:rPr>
              <a:t>There are many different forms of self-care…</a:t>
            </a:r>
            <a:endParaRPr b="1" sz="4020" u="sng">
              <a:latin typeface="Amatic SC"/>
              <a:ea typeface="Amatic SC"/>
              <a:cs typeface="Amatic SC"/>
              <a:sym typeface="Amatic SC"/>
            </a:endParaRPr>
          </a:p>
        </p:txBody>
      </p:sp>
      <p:sp>
        <p:nvSpPr>
          <p:cNvPr id="75" name="Google Shape;75;p16"/>
          <p:cNvSpPr txBox="1"/>
          <p:nvPr>
            <p:ph idx="1" type="body"/>
          </p:nvPr>
        </p:nvSpPr>
        <p:spPr>
          <a:xfrm>
            <a:off x="311700" y="1284050"/>
            <a:ext cx="3306300" cy="3284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Physical</a:t>
            </a:r>
            <a:endParaRPr/>
          </a:p>
          <a:p>
            <a:pPr indent="-342900" lvl="0" marL="457200" rtl="0" algn="l">
              <a:spcBef>
                <a:spcPts val="0"/>
              </a:spcBef>
              <a:spcAft>
                <a:spcPts val="0"/>
              </a:spcAft>
              <a:buSzPts val="1800"/>
              <a:buChar char="●"/>
            </a:pPr>
            <a:r>
              <a:rPr lang="en"/>
              <a:t>Social</a:t>
            </a:r>
            <a:endParaRPr/>
          </a:p>
          <a:p>
            <a:pPr indent="-342900" lvl="0" marL="457200" rtl="0" algn="l">
              <a:spcBef>
                <a:spcPts val="0"/>
              </a:spcBef>
              <a:spcAft>
                <a:spcPts val="0"/>
              </a:spcAft>
              <a:buSzPts val="1800"/>
              <a:buChar char="●"/>
            </a:pPr>
            <a:r>
              <a:rPr lang="en"/>
              <a:t>Mental</a:t>
            </a:r>
            <a:endParaRPr/>
          </a:p>
          <a:p>
            <a:pPr indent="-342900" lvl="0" marL="457200" rtl="0" algn="l">
              <a:spcBef>
                <a:spcPts val="0"/>
              </a:spcBef>
              <a:spcAft>
                <a:spcPts val="0"/>
              </a:spcAft>
              <a:buSzPts val="1800"/>
              <a:buChar char="●"/>
            </a:pPr>
            <a:r>
              <a:rPr lang="en"/>
              <a:t>Emotional</a:t>
            </a:r>
            <a:endParaRPr/>
          </a:p>
          <a:p>
            <a:pPr indent="-342900" lvl="0" marL="457200" rtl="0" algn="l">
              <a:spcBef>
                <a:spcPts val="0"/>
              </a:spcBef>
              <a:spcAft>
                <a:spcPts val="0"/>
              </a:spcAft>
              <a:buSzPts val="1800"/>
              <a:buChar char="●"/>
            </a:pPr>
            <a:r>
              <a:rPr lang="en"/>
              <a:t>Spiritual</a:t>
            </a:r>
            <a:endParaRPr/>
          </a:p>
          <a:p>
            <a:pPr indent="-342900" lvl="0" marL="457200" rtl="0" algn="l">
              <a:spcBef>
                <a:spcPts val="0"/>
              </a:spcBef>
              <a:spcAft>
                <a:spcPts val="0"/>
              </a:spcAft>
              <a:buSzPts val="1800"/>
              <a:buChar char="●"/>
            </a:pPr>
            <a:r>
              <a:rPr lang="en" u="sng">
                <a:solidFill>
                  <a:schemeClr val="hlink"/>
                </a:solidFill>
                <a:hlinkClick r:id="rId3"/>
              </a:rPr>
              <a:t>https://www.youtube.com/watch?v=bARpudRvNgA</a:t>
            </a:r>
            <a:r>
              <a:rPr lang="en"/>
              <a:t> </a:t>
            </a:r>
            <a:r>
              <a:rPr lang="en"/>
              <a:t> </a:t>
            </a:r>
            <a:endParaRPr/>
          </a:p>
        </p:txBody>
      </p:sp>
      <p:pic>
        <p:nvPicPr>
          <p:cNvPr id="76" name="Google Shape;76;p16"/>
          <p:cNvPicPr preferRelativeResize="0"/>
          <p:nvPr/>
        </p:nvPicPr>
        <p:blipFill>
          <a:blip r:embed="rId4">
            <a:alphaModFix/>
          </a:blip>
          <a:stretch>
            <a:fillRect/>
          </a:stretch>
        </p:blipFill>
        <p:spPr>
          <a:xfrm>
            <a:off x="5275225" y="1406775"/>
            <a:ext cx="1700650" cy="2329950"/>
          </a:xfrm>
          <a:prstGeom prst="rect">
            <a:avLst/>
          </a:prstGeom>
          <a:noFill/>
          <a:ln>
            <a:noFill/>
          </a:ln>
        </p:spPr>
      </p:pic>
      <p:pic>
        <p:nvPicPr>
          <p:cNvPr id="77" name="Google Shape;77;p16"/>
          <p:cNvPicPr preferRelativeResize="0"/>
          <p:nvPr/>
        </p:nvPicPr>
        <p:blipFill>
          <a:blip r:embed="rId5">
            <a:alphaModFix/>
          </a:blip>
          <a:stretch>
            <a:fillRect/>
          </a:stretch>
        </p:blipFill>
        <p:spPr>
          <a:xfrm>
            <a:off x="3781350" y="2571750"/>
            <a:ext cx="1382200" cy="2557076"/>
          </a:xfrm>
          <a:prstGeom prst="rect">
            <a:avLst/>
          </a:prstGeom>
          <a:noFill/>
          <a:ln>
            <a:noFill/>
          </a:ln>
        </p:spPr>
      </p:pic>
      <p:pic>
        <p:nvPicPr>
          <p:cNvPr id="78" name="Google Shape;78;p16"/>
          <p:cNvPicPr preferRelativeResize="0"/>
          <p:nvPr/>
        </p:nvPicPr>
        <p:blipFill>
          <a:blip r:embed="rId6">
            <a:alphaModFix/>
          </a:blip>
          <a:stretch>
            <a:fillRect/>
          </a:stretch>
        </p:blipFill>
        <p:spPr>
          <a:xfrm>
            <a:off x="7087550" y="2177925"/>
            <a:ext cx="1744749" cy="23909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020" u="sng">
                <a:latin typeface="Amatic SC"/>
                <a:ea typeface="Amatic SC"/>
                <a:cs typeface="Amatic SC"/>
                <a:sym typeface="Amatic SC"/>
              </a:rPr>
              <a:t>Physical</a:t>
            </a:r>
            <a:endParaRPr b="1" sz="4020" u="sng">
              <a:latin typeface="Amatic SC"/>
              <a:ea typeface="Amatic SC"/>
              <a:cs typeface="Amatic SC"/>
              <a:sym typeface="Amatic SC"/>
            </a:endParaRPr>
          </a:p>
        </p:txBody>
      </p:sp>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 mind and body connection is very important! When you are caring for your body, you’ll think and feel better too. Physical self-care includes how you're fueling your body, how much sleep you're getting, how much physical activity you are doing, and how well you're caring for your physical needs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020" u="sng">
                <a:latin typeface="Amatic SC"/>
                <a:ea typeface="Amatic SC"/>
                <a:cs typeface="Amatic SC"/>
                <a:sym typeface="Amatic SC"/>
              </a:rPr>
              <a:t>Social</a:t>
            </a:r>
            <a:endParaRPr b="1" sz="4020" u="sng">
              <a:latin typeface="Amatic SC"/>
              <a:ea typeface="Amatic SC"/>
              <a:cs typeface="Amatic SC"/>
              <a:sym typeface="Amatic SC"/>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We are not meant to live in total isolation - we all need social connections in our lives, whether we are introverts or extroverts! Although it can be hard to make time for family and friends, or make friends, close connections are important for our well-being</a:t>
            </a:r>
            <a:endParaRPr/>
          </a:p>
          <a:p>
            <a:pPr indent="0" lvl="0" marL="0" rtl="0" algn="l">
              <a:spcBef>
                <a:spcPts val="1200"/>
              </a:spcBef>
              <a:spcAft>
                <a:spcPts val="1200"/>
              </a:spcAft>
              <a:buNone/>
            </a:pPr>
            <a:r>
              <a:rPr lang="en"/>
              <a:t>Examples of how we can take care of ourselves socially?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020" u="sng">
                <a:latin typeface="Amatic SC"/>
                <a:ea typeface="Amatic SC"/>
                <a:cs typeface="Amatic SC"/>
                <a:sym typeface="Amatic SC"/>
              </a:rPr>
              <a:t>Mental</a:t>
            </a:r>
            <a:endParaRPr b="1" sz="4020" u="sng">
              <a:latin typeface="Amatic SC"/>
              <a:ea typeface="Amatic SC"/>
              <a:cs typeface="Amatic SC"/>
              <a:sym typeface="Amatic SC"/>
            </a:endParaRPr>
          </a:p>
        </p:txBody>
      </p:sp>
      <p:sp>
        <p:nvSpPr>
          <p:cNvPr id="96" name="Google Shape;96;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a:t>
            </a:r>
            <a:r>
              <a:rPr lang="en"/>
              <a:t>umans have about 6200 thoughts in a single day!!</a:t>
            </a:r>
            <a:endParaRPr/>
          </a:p>
          <a:p>
            <a:pPr indent="0" lvl="0" marL="0" rtl="0" algn="l">
              <a:spcBef>
                <a:spcPts val="1200"/>
              </a:spcBef>
              <a:spcAft>
                <a:spcPts val="0"/>
              </a:spcAft>
              <a:buNone/>
            </a:pPr>
            <a:r>
              <a:rPr lang="en"/>
              <a:t>Our self-talk affects how we think and feel about ourselves. </a:t>
            </a:r>
            <a:endParaRPr/>
          </a:p>
          <a:p>
            <a:pPr indent="0" lvl="0" marL="0" rtl="0" algn="l">
              <a:spcBef>
                <a:spcPts val="1200"/>
              </a:spcBef>
              <a:spcAft>
                <a:spcPts val="1200"/>
              </a:spcAft>
              <a:buNone/>
            </a:pPr>
            <a:r>
              <a:rPr lang="en"/>
              <a:t>It’s also important to stimulate your mind with mental activities.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020" u="sng">
                <a:latin typeface="Amatic SC"/>
                <a:ea typeface="Amatic SC"/>
                <a:cs typeface="Amatic SC"/>
                <a:sym typeface="Amatic SC"/>
              </a:rPr>
              <a:t>Emotional</a:t>
            </a:r>
            <a:endParaRPr b="1" sz="4020" u="sng">
              <a:latin typeface="Amatic SC"/>
              <a:ea typeface="Amatic SC"/>
              <a:cs typeface="Amatic SC"/>
              <a:sym typeface="Amatic SC"/>
            </a:endParaRPr>
          </a:p>
        </p:txBody>
      </p:sp>
      <p:sp>
        <p:nvSpPr>
          <p:cNvPr id="102" name="Google Shape;102;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It is important to have healthy coping skills to deal with uncomfortable emotions like anger, anxiety, and sadness. </a:t>
            </a:r>
            <a:endParaRPr/>
          </a:p>
          <a:p>
            <a:pPr indent="0" lvl="0" marL="0" rtl="0" algn="l">
              <a:spcBef>
                <a:spcPts val="1200"/>
              </a:spcBef>
              <a:spcAft>
                <a:spcPts val="1200"/>
              </a:spcAft>
              <a:buNone/>
            </a:pPr>
            <a:r>
              <a:rPr lang="en"/>
              <a:t>Emotional self-care is a process in which we bring our awareness to our emotions and take the steps necessary in order to honor and care for these emotions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020" u="sng">
                <a:latin typeface="Amatic SC"/>
                <a:ea typeface="Amatic SC"/>
                <a:cs typeface="Amatic SC"/>
                <a:sym typeface="Amatic SC"/>
              </a:rPr>
              <a:t>Spiritual</a:t>
            </a:r>
            <a:endParaRPr b="1" sz="4020" u="sng">
              <a:latin typeface="Amatic SC"/>
              <a:ea typeface="Amatic SC"/>
              <a:cs typeface="Amatic SC"/>
              <a:sym typeface="Amatic SC"/>
            </a:endParaRPr>
          </a:p>
        </p:txBody>
      </p:sp>
      <p:sp>
        <p:nvSpPr>
          <p:cNvPr id="108" name="Google Shape;108;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Nurturing your spirit doesn’t have to involve religion, though for some it does. It can involve anything that helps you develop a deeper sense of meaning, understanding or connection with the universe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