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Source Code Pro"/>
      <p:regular r:id="rId13"/>
      <p:bold r:id="rId14"/>
      <p:italic r:id="rId15"/>
      <p:boldItalic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SourceCodePr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italic.fntdata"/><Relationship Id="rId14" Type="http://schemas.openxmlformats.org/officeDocument/2006/relationships/font" Target="fonts/SourceCodePro-bold.fntdata"/><Relationship Id="rId17" Type="http://schemas.openxmlformats.org/officeDocument/2006/relationships/font" Target="fonts/Oswald-regular.fntdata"/><Relationship Id="rId16"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e51ad3ed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51ad3ed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e51ad3edc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e51ad3edc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51ad3edc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51ad3edc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e51ad3edc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e51ad3edc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c9561658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c9561658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dfb8174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dfb8174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30800" y="520475"/>
            <a:ext cx="8282400" cy="1986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u="sng"/>
              <a:t>Self-Advocacy:</a:t>
            </a:r>
            <a:endParaRPr u="sng"/>
          </a:p>
          <a:p>
            <a:pPr indent="0" lvl="0" marL="0" rtl="0" algn="ctr">
              <a:spcBef>
                <a:spcPts val="0"/>
              </a:spcBef>
              <a:spcAft>
                <a:spcPts val="0"/>
              </a:spcAft>
              <a:buNone/>
            </a:pPr>
            <a:r>
              <a:rPr i="1" lang="en"/>
              <a:t>What is it, and how do I do it?</a:t>
            </a:r>
            <a:endParaRPr i="1"/>
          </a:p>
        </p:txBody>
      </p:sp>
      <p:pic>
        <p:nvPicPr>
          <p:cNvPr id="63" name="Google Shape;63;p13"/>
          <p:cNvPicPr preferRelativeResize="0"/>
          <p:nvPr/>
        </p:nvPicPr>
        <p:blipFill>
          <a:blip r:embed="rId3">
            <a:alphaModFix/>
          </a:blip>
          <a:stretch>
            <a:fillRect/>
          </a:stretch>
        </p:blipFill>
        <p:spPr>
          <a:xfrm>
            <a:off x="3224788" y="2507075"/>
            <a:ext cx="2694429" cy="2331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Self-Advocacy	</a:t>
            </a:r>
            <a:endParaRPr/>
          </a:p>
        </p:txBody>
      </p:sp>
      <p:sp>
        <p:nvSpPr>
          <p:cNvPr id="69" name="Google Shape;69;p1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Self-advocacy is the ability to speak up for yourself.</a:t>
            </a:r>
            <a:endParaRPr/>
          </a:p>
          <a:p>
            <a:pPr indent="0" lvl="0" marL="0" rtl="0" algn="l">
              <a:spcBef>
                <a:spcPts val="1200"/>
              </a:spcBef>
              <a:spcAft>
                <a:spcPts val="1200"/>
              </a:spcAft>
              <a:buNone/>
            </a:pPr>
            <a:r>
              <a:rPr lang="en"/>
              <a:t>As an advocate for yourself, you are able to ask for what you need and want, and develop a plan to achieve your goals. </a:t>
            </a:r>
            <a:endParaRPr/>
          </a:p>
        </p:txBody>
      </p:sp>
      <p:pic>
        <p:nvPicPr>
          <p:cNvPr id="70" name="Google Shape;70;p14"/>
          <p:cNvPicPr preferRelativeResize="0"/>
          <p:nvPr/>
        </p:nvPicPr>
        <p:blipFill>
          <a:blip r:embed="rId3">
            <a:alphaModFix/>
          </a:blip>
          <a:stretch>
            <a:fillRect/>
          </a:stretch>
        </p:blipFill>
        <p:spPr>
          <a:xfrm>
            <a:off x="2539400" y="2763272"/>
            <a:ext cx="4065200" cy="2141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419100" lvl="0" marL="457200" rtl="0" algn="l">
              <a:spcBef>
                <a:spcPts val="0"/>
              </a:spcBef>
              <a:spcAft>
                <a:spcPts val="0"/>
              </a:spcAft>
              <a:buSzPts val="3000"/>
              <a:buAutoNum type="arabicPeriod"/>
            </a:pPr>
            <a:r>
              <a:rPr b="1" lang="en"/>
              <a:t>Know yourself</a:t>
            </a:r>
            <a:endParaRPr b="1"/>
          </a:p>
        </p:txBody>
      </p:sp>
      <p:sp>
        <p:nvSpPr>
          <p:cNvPr id="76" name="Google Shape;76;p15"/>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 everything you can about yourself, your disability, your strengths, and challenges.</a:t>
            </a:r>
            <a:endParaRPr/>
          </a:p>
          <a:p>
            <a:pPr indent="0" lvl="0" marL="0" rtl="0" algn="l">
              <a:spcBef>
                <a:spcPts val="1200"/>
              </a:spcBef>
              <a:spcAft>
                <a:spcPts val="0"/>
              </a:spcAft>
              <a:buNone/>
            </a:pPr>
            <a:r>
              <a:rPr lang="en"/>
              <a:t>To advocate for yourself, you need to know yourself so that it’s easier to ask for what you need and/or want. </a:t>
            </a:r>
            <a:endParaRPr/>
          </a:p>
          <a:p>
            <a:pPr indent="0" lvl="0" marL="0" rtl="0" algn="l">
              <a:spcBef>
                <a:spcPts val="1200"/>
              </a:spcBef>
              <a:spcAft>
                <a:spcPts val="1200"/>
              </a:spcAft>
              <a:buNone/>
            </a:pPr>
            <a:r>
              <a:rPr b="1" i="1" lang="en">
                <a:highlight>
                  <a:srgbClr val="EAD1DC"/>
                </a:highlight>
              </a:rPr>
              <a:t>Example</a:t>
            </a:r>
            <a:r>
              <a:rPr lang="en"/>
              <a:t> - you’ve been seeing a therapist and have discovered that when you get anxious, you shut down and have a hard time asking for help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2. Know your needs</a:t>
            </a:r>
            <a:endParaRPr b="1"/>
          </a:p>
        </p:txBody>
      </p:sp>
      <p:sp>
        <p:nvSpPr>
          <p:cNvPr id="82" name="Google Shape;82;p16"/>
          <p:cNvSpPr txBox="1"/>
          <p:nvPr>
            <p:ph idx="1" type="body"/>
          </p:nvPr>
        </p:nvSpPr>
        <p:spPr>
          <a:xfrm>
            <a:off x="311700" y="1468825"/>
            <a:ext cx="5403300" cy="3099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Identify your needs and wants and ask for help in meeting them if you need assistance.</a:t>
            </a:r>
            <a:endParaRPr/>
          </a:p>
          <a:p>
            <a:pPr indent="0" lvl="0" marL="0" rtl="0" algn="l">
              <a:spcBef>
                <a:spcPts val="1200"/>
              </a:spcBef>
              <a:spcAft>
                <a:spcPts val="1200"/>
              </a:spcAft>
              <a:buNone/>
            </a:pPr>
            <a:r>
              <a:rPr b="1" i="1" lang="en">
                <a:highlight>
                  <a:srgbClr val="EAD1DC"/>
                </a:highlight>
              </a:rPr>
              <a:t>Example</a:t>
            </a:r>
            <a:r>
              <a:rPr lang="en"/>
              <a:t> - you know that you shut down and have trouble </a:t>
            </a:r>
            <a:r>
              <a:rPr lang="en"/>
              <a:t>asking</a:t>
            </a:r>
            <a:r>
              <a:rPr lang="en"/>
              <a:t> for help when you’re anxious. The next step is finding what you need to </a:t>
            </a:r>
            <a:r>
              <a:rPr lang="en"/>
              <a:t>conquer</a:t>
            </a:r>
            <a:r>
              <a:rPr lang="en"/>
              <a:t> how you react when you notice you are starting to shut down. Do you need to write out your feelings in a journal? Do you need to listen to some comforting music? Do you need to go out in nature?</a:t>
            </a:r>
            <a:endParaRPr/>
          </a:p>
        </p:txBody>
      </p:sp>
      <p:pic>
        <p:nvPicPr>
          <p:cNvPr id="83" name="Google Shape;83;p16"/>
          <p:cNvPicPr preferRelativeResize="0"/>
          <p:nvPr/>
        </p:nvPicPr>
        <p:blipFill>
          <a:blip r:embed="rId3">
            <a:alphaModFix/>
          </a:blip>
          <a:stretch>
            <a:fillRect/>
          </a:stretch>
        </p:blipFill>
        <p:spPr>
          <a:xfrm>
            <a:off x="5867400" y="705400"/>
            <a:ext cx="2622756" cy="3732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3. Know how to get what you need</a:t>
            </a:r>
            <a:endParaRPr b="1"/>
          </a:p>
        </p:txBody>
      </p:sp>
      <p:sp>
        <p:nvSpPr>
          <p:cNvPr id="89" name="Google Shape;89;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Once you know your strengths and weaknesses, you know what it is you want to accomplish and how you can make that happen! Three ways to bridge the gap between your strengths and weaknesses:</a:t>
            </a:r>
            <a:endParaRPr/>
          </a:p>
          <a:p>
            <a:pPr indent="-334327" lvl="0" marL="457200" rtl="0" algn="l">
              <a:spcBef>
                <a:spcPts val="1200"/>
              </a:spcBef>
              <a:spcAft>
                <a:spcPts val="0"/>
              </a:spcAft>
              <a:buSzPct val="100000"/>
              <a:buChar char="-"/>
            </a:pPr>
            <a:r>
              <a:rPr lang="en"/>
              <a:t>Accommodations - tools that help you accomplish a task without compromising its integrity. Accommodations vary and can look different for different people</a:t>
            </a:r>
            <a:endParaRPr/>
          </a:p>
          <a:p>
            <a:pPr indent="-334327" lvl="0" marL="457200" rtl="0" algn="l">
              <a:spcBef>
                <a:spcPts val="0"/>
              </a:spcBef>
              <a:spcAft>
                <a:spcPts val="0"/>
              </a:spcAft>
              <a:buSzPct val="100000"/>
              <a:buChar char="-"/>
            </a:pPr>
            <a:r>
              <a:rPr lang="en"/>
              <a:t>Modifications - alteration of a task without changing the outcome of the task</a:t>
            </a:r>
            <a:endParaRPr/>
          </a:p>
          <a:p>
            <a:pPr indent="-334327" lvl="0" marL="457200" rtl="0" algn="l">
              <a:spcBef>
                <a:spcPts val="0"/>
              </a:spcBef>
              <a:spcAft>
                <a:spcPts val="0"/>
              </a:spcAft>
              <a:buSzPct val="100000"/>
              <a:buChar char="-"/>
            </a:pPr>
            <a:r>
              <a:rPr lang="en"/>
              <a:t>Interventions - instruction to improve your skills that might need working 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Know how to get what you need, continued…</a:t>
            </a:r>
            <a:endParaRPr b="1"/>
          </a:p>
        </p:txBody>
      </p:sp>
      <p:sp>
        <p:nvSpPr>
          <p:cNvPr id="95" name="Google Shape;95;p18"/>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highlight>
                  <a:srgbClr val="EAD1DC"/>
                </a:highlight>
              </a:rPr>
              <a:t>Example</a:t>
            </a:r>
            <a:r>
              <a:rPr lang="en"/>
              <a:t> - how do you get what you need? If you need a journal, how can you get one? How do you make sure you are using this technique when you need to?</a:t>
            </a:r>
            <a:endParaRPr/>
          </a:p>
          <a:p>
            <a:pPr indent="0" lvl="0" marL="0" rtl="0" algn="l">
              <a:spcBef>
                <a:spcPts val="1200"/>
              </a:spcBef>
              <a:spcAft>
                <a:spcPts val="1200"/>
              </a:spcAft>
              <a:buNone/>
            </a:pPr>
            <a:r>
              <a:rPr b="1" i="1" lang="en">
                <a:highlight>
                  <a:srgbClr val="E6B8AF"/>
                </a:highlight>
              </a:rPr>
              <a:t>Extra example</a:t>
            </a:r>
            <a:r>
              <a:rPr lang="en"/>
              <a:t> - you need extra time in taking tests at your college. How do you get this accommodation? Who do you ask? Where can you find the person who can help?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311700" y="827675"/>
            <a:ext cx="2799525" cy="3732700"/>
          </a:xfrm>
          <a:prstGeom prst="rect">
            <a:avLst/>
          </a:prstGeom>
          <a:noFill/>
          <a:ln>
            <a:noFill/>
          </a:ln>
        </p:spPr>
      </p:pic>
      <p:pic>
        <p:nvPicPr>
          <p:cNvPr id="101" name="Google Shape;101;p19"/>
          <p:cNvPicPr preferRelativeResize="0"/>
          <p:nvPr/>
        </p:nvPicPr>
        <p:blipFill>
          <a:blip r:embed="rId4">
            <a:alphaModFix/>
          </a:blip>
          <a:stretch>
            <a:fillRect/>
          </a:stretch>
        </p:blipFill>
        <p:spPr>
          <a:xfrm>
            <a:off x="3111217" y="0"/>
            <a:ext cx="2316617" cy="5143501"/>
          </a:xfrm>
          <a:prstGeom prst="rect">
            <a:avLst/>
          </a:prstGeom>
          <a:noFill/>
          <a:ln>
            <a:noFill/>
          </a:ln>
        </p:spPr>
      </p:pic>
      <p:pic>
        <p:nvPicPr>
          <p:cNvPr id="102" name="Google Shape;102;p19"/>
          <p:cNvPicPr preferRelativeResize="0"/>
          <p:nvPr/>
        </p:nvPicPr>
        <p:blipFill>
          <a:blip r:embed="rId5">
            <a:alphaModFix/>
          </a:blip>
          <a:stretch>
            <a:fillRect/>
          </a:stretch>
        </p:blipFill>
        <p:spPr>
          <a:xfrm>
            <a:off x="5427834" y="827675"/>
            <a:ext cx="2799525" cy="373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